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2" r:id="rId3"/>
    <p:sldId id="334" r:id="rId4"/>
    <p:sldId id="319" r:id="rId5"/>
    <p:sldId id="322" r:id="rId6"/>
    <p:sldId id="298" r:id="rId7"/>
    <p:sldId id="331" r:id="rId8"/>
    <p:sldId id="332" r:id="rId9"/>
    <p:sldId id="333" r:id="rId10"/>
    <p:sldId id="325" r:id="rId11"/>
    <p:sldId id="335" r:id="rId12"/>
    <p:sldId id="336" r:id="rId13"/>
    <p:sldId id="270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5C22"/>
    <a:srgbClr val="00911A"/>
    <a:srgbClr val="CD000C"/>
    <a:srgbClr val="CECC24"/>
    <a:srgbClr val="00BC24"/>
    <a:srgbClr val="00E22B"/>
    <a:srgbClr val="B7F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1766" autoAdjust="0"/>
  </p:normalViewPr>
  <p:slideViewPr>
    <p:cSldViewPr>
      <p:cViewPr varScale="1">
        <p:scale>
          <a:sx n="62" d="100"/>
          <a:sy n="62" d="100"/>
        </p:scale>
        <p:origin x="2035" y="5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DD17B-FD06-4D28-A96C-D506D045A44E}" type="datetimeFigureOut">
              <a:rPr lang="en-ZA" smtClean="0"/>
              <a:t>2025/10/28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DA151-2C43-426F-930E-BBE324F4E8B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85931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5A1DB-ACF3-4C9B-9C94-04984F3C625A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95D15-9DDE-4A2F-BE64-8D97A56A6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31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95D15-9DDE-4A2F-BE64-8D97A56A61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41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95D15-9DDE-4A2F-BE64-8D97A56A61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09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95D15-9DDE-4A2F-BE64-8D97A56A61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48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95D15-9DDE-4A2F-BE64-8D97A56A61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57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95D15-9DDE-4A2F-BE64-8D97A56A61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85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95D15-9DDE-4A2F-BE64-8D97A56A61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52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95D15-9DDE-4A2F-BE64-8D97A56A61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56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95D15-9DDE-4A2F-BE64-8D97A56A61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04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95D15-9DDE-4A2F-BE64-8D97A56A61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25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95D15-9DDE-4A2F-BE64-8D97A56A61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69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95D15-9DDE-4A2F-BE64-8D97A56A61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11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95D15-9DDE-4A2F-BE64-8D97A56A61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65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79C2-F46C-4E76-8867-BE0ACB910F29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 African Council for Social Service Professions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85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40ADA-C936-48E4-A6C6-B4C27FE0F56A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 African Council for Social Service Professions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23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3C4A-7172-49C4-814F-F8900A082D9E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 African Council for Social Service Professions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6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4C81D-5F58-41E9-BCF9-4AE15EE3D6CF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 African Council for Social Service Professions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7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DC82-C27D-4CF4-8FAC-FCB51B9A1CE1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 African Council for Social Service Professions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3DE93-179C-43A2-B822-57870A974594}" type="datetime1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 African Council for Social Service Professions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7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D990-791D-48CC-90A6-5CC1953F1B01}" type="datetime1">
              <a:rPr lang="en-US" smtClean="0"/>
              <a:t>10/28/2025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 African Council for Social Service Professions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9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A6F0D-B9EF-49FA-9224-752A34C88851}" type="datetime1">
              <a:rPr lang="en-US" smtClean="0"/>
              <a:t>10/28/2025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 African Council for Social Service Professions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66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2F56-64E0-43EA-A7D7-0AF279D64872}" type="datetime1">
              <a:rPr lang="en-US" smtClean="0"/>
              <a:t>10/28/2025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 African Council for Social Service Professions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8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AD38-33EF-424B-99DA-01EAADD6622A}" type="datetime1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 African Council for Social Service Professions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38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CDC8C-A44B-41AC-B56C-C740718EC13D}" type="datetime1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South African Council for Social Service Professions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4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DCC9-AC5D-43C3-8E9B-57B797B9DFC7}" type="datetime1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South African Council for Social Service Professions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9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cssp.co.za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acssp.glueup.com/register/accou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sacssp.co.za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5C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095C22"/>
                </a:solidFill>
                <a:latin typeface="Arial Black" panose="020B0A04020102020204" pitchFamily="34" charset="0"/>
                <a:cs typeface="Times New Roman" pitchFamily="18" charset="0"/>
              </a:rPr>
              <a:t>SACSSP NEW ONLINE REGISTRATION SYSTEM POWERED BY GLUE UP</a:t>
            </a:r>
            <a:endParaRPr lang="en-US" sz="2400" dirty="0">
              <a:solidFill>
                <a:srgbClr val="095C22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76648"/>
            <a:ext cx="6400800" cy="1682183"/>
          </a:xfrm>
        </p:spPr>
        <p:txBody>
          <a:bodyPr>
            <a:normAutofit/>
          </a:bodyPr>
          <a:lstStyle/>
          <a:p>
            <a:pPr algn="r"/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Hitler Sekhitla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REGISTRAR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October 2025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6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PHSDSBC </a:t>
            </a:r>
            <a:endParaRPr lang="en-US" sz="1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122900"/>
            <a:ext cx="9129806" cy="735100"/>
          </a:xfrm>
          <a:prstGeom prst="rect">
            <a:avLst/>
          </a:prstGeom>
          <a:solidFill>
            <a:srgbClr val="095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90800" y="6305784"/>
            <a:ext cx="426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NON NOBIS </a:t>
            </a:r>
            <a:r>
              <a:rPr lang="en-GB" b="1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– Not For Ourselves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228600" y="-228600"/>
            <a:ext cx="9525000" cy="1676400"/>
            <a:chOff x="-228600" y="-228600"/>
            <a:chExt cx="9525000" cy="1676400"/>
          </a:xfrm>
        </p:grpSpPr>
        <p:sp>
          <p:nvSpPr>
            <p:cNvPr id="12" name="Rectangle 11"/>
            <p:cNvSpPr/>
            <p:nvPr/>
          </p:nvSpPr>
          <p:spPr>
            <a:xfrm>
              <a:off x="-228600" y="-228600"/>
              <a:ext cx="9525000" cy="1676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11474" y="0"/>
              <a:ext cx="9032526" cy="1360953"/>
              <a:chOff x="416274" y="96232"/>
              <a:chExt cx="9032526" cy="1360953"/>
            </a:xfrm>
            <a:solidFill>
              <a:schemeClr val="bg1"/>
            </a:solidFill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274" y="96232"/>
                <a:ext cx="813823" cy="1360953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371600" y="97742"/>
                <a:ext cx="8077200" cy="1359443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095C22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SOUTH AFRICAN</a:t>
                </a:r>
              </a:p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COUNCIL FOR SOCIAL SERVICE PROFESSIONS</a:t>
                </a:r>
              </a:p>
            </p:txBody>
          </p:sp>
        </p:grpSp>
      </p:grpSp>
      <p:cxnSp>
        <p:nvCxnSpPr>
          <p:cNvPr id="14" name="Straight Connector 13"/>
          <p:cNvCxnSpPr/>
          <p:nvPr/>
        </p:nvCxnSpPr>
        <p:spPr>
          <a:xfrm>
            <a:off x="0" y="6288898"/>
            <a:ext cx="9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31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5C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82307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IMPACT ON IMPLEMENTATION OF RESOLUTION 3 OF 2019  </a:t>
            </a:r>
            <a:endParaRPr lang="en-U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79892"/>
            <a:ext cx="8763000" cy="4846271"/>
          </a:xfrm>
        </p:spPr>
        <p:txBody>
          <a:bodyPr>
            <a:normAutofit fontScale="62500" lnSpcReduction="20000"/>
          </a:bodyPr>
          <a:lstStyle/>
          <a:p>
            <a:r>
              <a:rPr lang="en-GB" sz="5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current arrangement  of submission of lists by employers for verification and bulk payments will remain in place.</a:t>
            </a:r>
          </a:p>
          <a:p>
            <a:r>
              <a:rPr lang="en-GB" sz="5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SACSSP will capture the payments manually and active SSPs to access practice cards</a:t>
            </a:r>
          </a:p>
          <a:p>
            <a:r>
              <a:rPr lang="en-GB" sz="5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SSPs will receive email notifications as soon as membership gets activated. </a:t>
            </a:r>
            <a:endParaRPr lang="en-GB" sz="5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GB" sz="9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0" y="6308725"/>
            <a:ext cx="9144000" cy="549275"/>
            <a:chOff x="0" y="6308725"/>
            <a:chExt cx="9144000" cy="549275"/>
          </a:xfrm>
        </p:grpSpPr>
        <p:sp>
          <p:nvSpPr>
            <p:cNvPr id="11" name="Footer Placeholder 3"/>
            <p:cNvSpPr txBox="1">
              <a:spLocks/>
            </p:cNvSpPr>
            <p:nvPr/>
          </p:nvSpPr>
          <p:spPr>
            <a:xfrm>
              <a:off x="0" y="6308725"/>
              <a:ext cx="9144000" cy="549275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srgbClr val="095C2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South African Council for Social Service Professions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6426" y="6369416"/>
              <a:ext cx="256397" cy="4278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827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5C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82307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PROVINCIAL WEBINARS  </a:t>
            </a:r>
            <a:endParaRPr lang="en-U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79893"/>
            <a:ext cx="8763000" cy="451130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SACSSP will be rolling out provincial webinars as follows; 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GB" sz="1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GB" sz="9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the website (www.sacssp.co.za) to register for attendance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0" y="6308725"/>
            <a:ext cx="9144000" cy="549275"/>
            <a:chOff x="0" y="6308725"/>
            <a:chExt cx="9144000" cy="549275"/>
          </a:xfrm>
        </p:grpSpPr>
        <p:sp>
          <p:nvSpPr>
            <p:cNvPr id="11" name="Footer Placeholder 3"/>
            <p:cNvSpPr txBox="1">
              <a:spLocks/>
            </p:cNvSpPr>
            <p:nvPr/>
          </p:nvSpPr>
          <p:spPr>
            <a:xfrm>
              <a:off x="0" y="6308725"/>
              <a:ext cx="9144000" cy="549275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srgbClr val="095C2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South African Council for Social Service Professions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6426" y="6369416"/>
              <a:ext cx="256397" cy="427891"/>
            </a:xfrm>
            <a:prstGeom prst="rect">
              <a:avLst/>
            </a:prstGeom>
          </p:spPr>
        </p:pic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894646"/>
              </p:ext>
            </p:extLst>
          </p:nvPr>
        </p:nvGraphicFramePr>
        <p:xfrm>
          <a:off x="1" y="1752602"/>
          <a:ext cx="9143998" cy="320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4536">
                  <a:extLst>
                    <a:ext uri="{9D8B030D-6E8A-4147-A177-3AD203B41FA5}">
                      <a16:colId xmlns:a16="http://schemas.microsoft.com/office/drawing/2014/main" val="2529652375"/>
                    </a:ext>
                  </a:extLst>
                </a:gridCol>
                <a:gridCol w="3174436">
                  <a:extLst>
                    <a:ext uri="{9D8B030D-6E8A-4147-A177-3AD203B41FA5}">
                      <a16:colId xmlns:a16="http://schemas.microsoft.com/office/drawing/2014/main" val="2271297907"/>
                    </a:ext>
                  </a:extLst>
                </a:gridCol>
                <a:gridCol w="2385026">
                  <a:extLst>
                    <a:ext uri="{9D8B030D-6E8A-4147-A177-3AD203B41FA5}">
                      <a16:colId xmlns:a16="http://schemas.microsoft.com/office/drawing/2014/main" val="2106400826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marL="463550" marR="41910" indent="-463550" algn="l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n-US" sz="1000">
                          <a:effectLst/>
                        </a:rPr>
                        <a:t>Province</a:t>
                      </a:r>
                      <a:endParaRPr lang="en-ZA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63550" marR="41910" indent="-463550" algn="l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n-US" sz="1000">
                          <a:effectLst/>
                        </a:rPr>
                        <a:t>Date</a:t>
                      </a:r>
                      <a:endParaRPr lang="en-ZA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63550" marR="41910" indent="-463550" algn="l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n-US" sz="1000">
                          <a:effectLst/>
                        </a:rPr>
                        <a:t>Time</a:t>
                      </a:r>
                      <a:endParaRPr lang="en-ZA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853451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463550" marR="41910" indent="-463550" algn="l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n-US" sz="1000" dirty="0">
                          <a:effectLst/>
                        </a:rPr>
                        <a:t>Eastern Cape</a:t>
                      </a:r>
                      <a:endParaRPr lang="en-ZA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63550" marR="41910" indent="-463550" algn="l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31 </a:t>
                      </a:r>
                      <a:r>
                        <a:rPr lang="en-US" sz="1000" dirty="0">
                          <a:effectLst/>
                        </a:rPr>
                        <a:t>October 2025</a:t>
                      </a:r>
                      <a:endParaRPr lang="en-ZA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63550" marR="41910" indent="-463550" algn="l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n-US" sz="1000">
                          <a:effectLst/>
                        </a:rPr>
                        <a:t>09h00-12h00</a:t>
                      </a:r>
                      <a:endParaRPr lang="en-ZA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255013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463550" marR="41910" indent="-463550" algn="l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n-US" sz="1000" dirty="0">
                          <a:effectLst/>
                        </a:rPr>
                        <a:t>Free State</a:t>
                      </a:r>
                      <a:endParaRPr lang="en-ZA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63550" marR="41910" indent="-463550" algn="l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n-US" sz="1000">
                          <a:effectLst/>
                        </a:rPr>
                        <a:t>05 November 2025</a:t>
                      </a:r>
                      <a:endParaRPr lang="en-ZA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63550" marR="41910" indent="-463550" algn="l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n-US" sz="1000">
                          <a:effectLst/>
                        </a:rPr>
                        <a:t>09h00-12h00</a:t>
                      </a:r>
                      <a:endParaRPr lang="en-ZA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933207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463550" marR="41910" indent="-463550" algn="l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n-US" sz="1000" dirty="0">
                          <a:effectLst/>
                        </a:rPr>
                        <a:t>Gauteng</a:t>
                      </a:r>
                      <a:endParaRPr lang="en-ZA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63550" marR="41910" indent="-463550" algn="l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n-US" sz="1000">
                          <a:effectLst/>
                        </a:rPr>
                        <a:t>07 November 2025</a:t>
                      </a:r>
                      <a:endParaRPr lang="en-ZA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63550" marR="41910" indent="-463550" algn="l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n-US" sz="1000">
                          <a:effectLst/>
                        </a:rPr>
                        <a:t>09h00-12h00</a:t>
                      </a:r>
                      <a:endParaRPr lang="en-ZA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253318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463550" marR="41910" indent="-463550" algn="l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n-US" sz="1000">
                          <a:effectLst/>
                        </a:rPr>
                        <a:t>KwaZulu Natal</a:t>
                      </a:r>
                      <a:endParaRPr lang="en-ZA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63550" marR="41910" indent="-463550" algn="l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n-US" sz="1000">
                          <a:effectLst/>
                        </a:rPr>
                        <a:t>12 November 2025</a:t>
                      </a:r>
                      <a:endParaRPr lang="en-ZA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63550" marR="41910" indent="-463550" algn="l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n-US" sz="1000">
                          <a:effectLst/>
                        </a:rPr>
                        <a:t>09h00-12h00</a:t>
                      </a:r>
                      <a:endParaRPr lang="en-ZA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515229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463550" marR="41910" indent="-463550" algn="l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n-US" sz="1000">
                          <a:effectLst/>
                        </a:rPr>
                        <a:t>Limpopo</a:t>
                      </a:r>
                      <a:endParaRPr lang="en-ZA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63550" marR="41910" indent="-463550" algn="l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n-US" sz="1000">
                          <a:effectLst/>
                        </a:rPr>
                        <a:t>14 November 2025</a:t>
                      </a:r>
                      <a:endParaRPr lang="en-ZA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63550" marR="41910" indent="-463550" algn="l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n-US" sz="1000">
                          <a:effectLst/>
                        </a:rPr>
                        <a:t>09h00-12h00</a:t>
                      </a:r>
                      <a:endParaRPr lang="en-ZA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92054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463550" marR="41910" indent="-463550" algn="l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n-US" sz="1000">
                          <a:effectLst/>
                        </a:rPr>
                        <a:t>Mpumalanga</a:t>
                      </a:r>
                      <a:endParaRPr lang="en-ZA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63550" marR="41910" indent="-463550" algn="l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n-US" sz="1000">
                          <a:effectLst/>
                        </a:rPr>
                        <a:t>19 November 2025</a:t>
                      </a:r>
                      <a:endParaRPr lang="en-ZA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63550" marR="41910" indent="-463550" algn="l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n-US" sz="1000">
                          <a:effectLst/>
                        </a:rPr>
                        <a:t>09h00-12h00</a:t>
                      </a:r>
                      <a:endParaRPr lang="en-ZA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102109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463550" marR="41910" indent="-463550" algn="l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n-US" sz="1000">
                          <a:effectLst/>
                        </a:rPr>
                        <a:t>Northern Cape</a:t>
                      </a:r>
                      <a:endParaRPr lang="en-ZA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63550" marR="41910" indent="-463550" algn="l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n-US" sz="1000" dirty="0">
                          <a:effectLst/>
                        </a:rPr>
                        <a:t>21 November 2025</a:t>
                      </a:r>
                      <a:endParaRPr lang="en-ZA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63550" marR="41910" indent="-463550" algn="l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n-US" sz="1000">
                          <a:effectLst/>
                        </a:rPr>
                        <a:t>09h00-12h00</a:t>
                      </a:r>
                      <a:endParaRPr lang="en-ZA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708606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463550" marR="41910" indent="-463550" algn="l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n-US" sz="1000">
                          <a:effectLst/>
                        </a:rPr>
                        <a:t>North West</a:t>
                      </a:r>
                      <a:endParaRPr lang="en-ZA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63550" marR="41910" indent="-463550" algn="l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n-US" sz="1000">
                          <a:effectLst/>
                        </a:rPr>
                        <a:t>26 November 2025</a:t>
                      </a:r>
                      <a:endParaRPr lang="en-ZA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63550" marR="41910" indent="-463550" algn="l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n-US" sz="1000">
                          <a:effectLst/>
                        </a:rPr>
                        <a:t>09h00-12h00</a:t>
                      </a:r>
                      <a:endParaRPr lang="en-ZA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18566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463550" marR="41910" indent="-463550" algn="l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n-US" sz="1000">
                          <a:effectLst/>
                        </a:rPr>
                        <a:t>Western Cape</a:t>
                      </a:r>
                      <a:endParaRPr lang="en-ZA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63550" marR="41910" indent="-463550" algn="l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n-US" sz="1000" dirty="0">
                          <a:effectLst/>
                        </a:rPr>
                        <a:t>28 November 2025</a:t>
                      </a:r>
                      <a:endParaRPr lang="en-ZA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63550" marR="41910" indent="-463550" algn="l">
                        <a:lnSpc>
                          <a:spcPct val="104000"/>
                        </a:lnSpc>
                        <a:spcAft>
                          <a:spcPts val="25"/>
                        </a:spcAft>
                      </a:pPr>
                      <a:r>
                        <a:rPr lang="en-US" sz="1000" dirty="0">
                          <a:effectLst/>
                        </a:rPr>
                        <a:t>09h00-12h00</a:t>
                      </a:r>
                      <a:endParaRPr lang="en-ZA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712192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768850" y="461184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2007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5C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82307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WAYFORWARD  </a:t>
            </a:r>
            <a:endParaRPr lang="en-U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79893"/>
            <a:ext cx="8763000" cy="451130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kindly request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PHSDSBC and the parties to mobilise Social Service Professionals to:</a:t>
            </a:r>
          </a:p>
          <a:p>
            <a:pPr marL="0" lvl="0" indent="0">
              <a:buNone/>
            </a:pP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participate in the completion of the Microsoft Form.</a:t>
            </a:r>
          </a:p>
          <a:p>
            <a:pPr marL="0" lvl="0" indent="0">
              <a:buNone/>
            </a:pP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Register and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provincial webinars. </a:t>
            </a:r>
          </a:p>
          <a:p>
            <a:pPr marL="0" lvl="0" indent="0">
              <a:buNone/>
            </a:pP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further request employers to:</a:t>
            </a:r>
          </a:p>
          <a:p>
            <a:pPr marL="457200" lvl="0" indent="-457200">
              <a:buAutoNum type="alphaLcParenBoth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pdate the verification lists to add the columns for email </a:t>
            </a:r>
          </a:p>
          <a:p>
            <a:pPr marL="0" lvl="0" indent="0">
              <a:buNone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address (personal email address) and </a:t>
            </a:r>
            <a:r>
              <a:rPr lang="en-GB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cellphone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number.</a:t>
            </a:r>
          </a:p>
          <a:p>
            <a:pPr marL="0" lvl="0" indent="0">
              <a:buNone/>
            </a:pP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(b) convene provincial/regional/district or workplace webinars </a:t>
            </a:r>
          </a:p>
          <a:p>
            <a:pPr marL="0" lvl="0" indent="0">
              <a:buNone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or face-to-face workshop and invite the SACSSP to train </a:t>
            </a:r>
          </a:p>
          <a:p>
            <a:pPr marL="0" lvl="0" indent="0">
              <a:buNone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SSPs on the new Online Registration System.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0" y="6308725"/>
            <a:ext cx="9144000" cy="549275"/>
            <a:chOff x="0" y="6308725"/>
            <a:chExt cx="9144000" cy="549275"/>
          </a:xfrm>
        </p:grpSpPr>
        <p:sp>
          <p:nvSpPr>
            <p:cNvPr id="11" name="Footer Placeholder 3"/>
            <p:cNvSpPr txBox="1">
              <a:spLocks/>
            </p:cNvSpPr>
            <p:nvPr/>
          </p:nvSpPr>
          <p:spPr>
            <a:xfrm>
              <a:off x="0" y="6308725"/>
              <a:ext cx="9144000" cy="549275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srgbClr val="095C2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South African Council for Social Service Professions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6426" y="6369416"/>
              <a:ext cx="256397" cy="427891"/>
            </a:xfrm>
            <a:prstGeom prst="rect">
              <a:avLst/>
            </a:prstGeom>
          </p:spPr>
        </p:pic>
      </p:grp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768850" y="461184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2200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2884667"/>
            <a:ext cx="9144000" cy="3973333"/>
          </a:xfrm>
          <a:prstGeom prst="rect">
            <a:avLst/>
          </a:prstGeom>
          <a:solidFill>
            <a:srgbClr val="095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7703" y="5943600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NON NOBIS </a:t>
            </a:r>
            <a:r>
              <a:rPr lang="en-GB" sz="3200" b="1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– Not For Ourselves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206" y="30611"/>
            <a:ext cx="9144000" cy="2760528"/>
            <a:chOff x="-318153" y="-93528"/>
            <a:chExt cx="9525000" cy="2760528"/>
          </a:xfrm>
        </p:grpSpPr>
        <p:sp>
          <p:nvSpPr>
            <p:cNvPr id="12" name="Rectangle 11"/>
            <p:cNvSpPr/>
            <p:nvPr/>
          </p:nvSpPr>
          <p:spPr>
            <a:xfrm>
              <a:off x="-318153" y="-93528"/>
              <a:ext cx="9525000" cy="1676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47268" y="0"/>
              <a:ext cx="8896732" cy="2667000"/>
              <a:chOff x="552068" y="96232"/>
              <a:chExt cx="8896732" cy="2667000"/>
            </a:xfrm>
            <a:solidFill>
              <a:schemeClr val="bg1"/>
            </a:solidFill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068" y="96232"/>
                <a:ext cx="1594813" cy="2667000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  <p:sp>
            <p:nvSpPr>
              <p:cNvPr id="5" name="Rectangle 4"/>
              <p:cNvSpPr/>
              <p:nvPr/>
            </p:nvSpPr>
            <p:spPr>
              <a:xfrm>
                <a:off x="2424178" y="97743"/>
                <a:ext cx="7024622" cy="760490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095C22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SOUTH AFRICAN</a:t>
                </a:r>
              </a:p>
              <a:p>
                <a:pPr algn="ctr"/>
                <a:r>
                  <a:rPr lang="en-US" sz="2000" b="1" dirty="0">
                    <a:solidFill>
                      <a:schemeClr val="tx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COUNCIL FOR SOCIAL SERVICE PROFESSIONS</a:t>
                </a:r>
              </a:p>
            </p:txBody>
          </p:sp>
        </p:grpSp>
      </p:grpSp>
      <p:sp>
        <p:nvSpPr>
          <p:cNvPr id="14" name="Rectangle 13"/>
          <p:cNvSpPr/>
          <p:nvPr/>
        </p:nvSpPr>
        <p:spPr>
          <a:xfrm>
            <a:off x="2129169" y="964237"/>
            <a:ext cx="68502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37 Annie Botha Avenue, Riviera, Pretoria, 0084 / </a:t>
            </a: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Private Bag X12, Gezina, 0031, Republic of Sout Africa</a:t>
            </a: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Telephone: +27 12 356 8300 </a:t>
            </a: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Website: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http://www.sacssp.co.za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Twitter: @sacssp1  Facebook:@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OfficialSACSSP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" y="3054120"/>
            <a:ext cx="85343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Thank you </a:t>
            </a:r>
            <a:endParaRPr lang="en-US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30028" y="5562600"/>
            <a:ext cx="9174028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14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5C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386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GLUE UP SYSTEM 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an off-the shelve, integrated, all-in-one platform designed to provide faster, smarter and secure services.</a:t>
            </a:r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fully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system. It allows for configuration according to a client’s needs. 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0" y="6308725"/>
            <a:ext cx="9144000" cy="549275"/>
            <a:chOff x="0" y="6308725"/>
            <a:chExt cx="9144000" cy="549275"/>
          </a:xfrm>
        </p:grpSpPr>
        <p:sp>
          <p:nvSpPr>
            <p:cNvPr id="11" name="Footer Placeholder 3"/>
            <p:cNvSpPr txBox="1">
              <a:spLocks/>
            </p:cNvSpPr>
            <p:nvPr/>
          </p:nvSpPr>
          <p:spPr>
            <a:xfrm>
              <a:off x="0" y="6308725"/>
              <a:ext cx="9144000" cy="549275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srgbClr val="095C2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South African Council for Social Service Professions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6426" y="6369416"/>
              <a:ext cx="256397" cy="4278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647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5C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386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FUNCTIONS 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7545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system is efficient and user-friendly:</a:t>
            </a: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24/7 access</a:t>
            </a: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 App</a:t>
            </a: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Faster processing of applications (online registration and renewals)</a:t>
            </a: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 to make online payments of registration and annual fees (DPO pay)</a:t>
            </a: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 environment to upload documents</a:t>
            </a: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Instant access to registration certificate, practice card and seal</a:t>
            </a: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updates</a:t>
            </a: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 integration</a:t>
            </a:r>
            <a:endParaRPr lang="en-GB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SACSSP events and CPD trainings</a:t>
            </a: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Membership Directory</a:t>
            </a: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Interacting with other Social Service Professionals inside the community platform</a:t>
            </a:r>
          </a:p>
          <a:p>
            <a:endParaRPr lang="en-GB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0" y="6308725"/>
            <a:ext cx="9144000" cy="549275"/>
            <a:chOff x="0" y="6308725"/>
            <a:chExt cx="9144000" cy="549275"/>
          </a:xfrm>
        </p:grpSpPr>
        <p:sp>
          <p:nvSpPr>
            <p:cNvPr id="11" name="Footer Placeholder 3"/>
            <p:cNvSpPr txBox="1">
              <a:spLocks/>
            </p:cNvSpPr>
            <p:nvPr/>
          </p:nvSpPr>
          <p:spPr>
            <a:xfrm>
              <a:off x="0" y="6308725"/>
              <a:ext cx="9144000" cy="549275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srgbClr val="095C2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South African Council for Social Service Professions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6426" y="6369416"/>
              <a:ext cx="256397" cy="4278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914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5C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82307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HOW TO ACCESS THE SYSTEM 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79892"/>
            <a:ext cx="8763000" cy="48462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browser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(Google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Chrome, Microsoft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Edge, Safari)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sacssp.glueup.com/register/account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SACSSP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www.sacssp.co.za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login or Register)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 App (Google Play Store/Apple Store)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0" y="6308725"/>
            <a:ext cx="9144000" cy="549275"/>
            <a:chOff x="0" y="6308725"/>
            <a:chExt cx="9144000" cy="549275"/>
          </a:xfrm>
        </p:grpSpPr>
        <p:sp>
          <p:nvSpPr>
            <p:cNvPr id="11" name="Footer Placeholder 3"/>
            <p:cNvSpPr txBox="1">
              <a:spLocks/>
            </p:cNvSpPr>
            <p:nvPr/>
          </p:nvSpPr>
          <p:spPr>
            <a:xfrm>
              <a:off x="0" y="6308725"/>
              <a:ext cx="9144000" cy="549275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srgbClr val="095C2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South African Council for Social Service Professions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6426" y="6369416"/>
              <a:ext cx="256397" cy="4278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636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5C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82307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UPDATING PARTICULARS 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79892"/>
            <a:ext cx="8763000" cy="484627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 </a:t>
            </a: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QR to complete the </a:t>
            </a:r>
            <a:r>
              <a:rPr lang="en-GB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Microsoft</a:t>
            </a:r>
            <a:endParaRPr lang="en-GB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Form. </a:t>
            </a:r>
          </a:p>
          <a:p>
            <a:pPr marL="0" lvl="0" indent="0">
              <a:buNone/>
            </a:pP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takes </a:t>
            </a:r>
            <a:r>
              <a:rPr lang="en-GB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than </a:t>
            </a: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2min to complete and </a:t>
            </a:r>
            <a:r>
              <a:rPr lang="en-GB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the following information:  </a:t>
            </a:r>
          </a:p>
          <a:p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&amp; surname</a:t>
            </a:r>
          </a:p>
          <a:p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 number</a:t>
            </a:r>
          </a:p>
          <a:p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email address</a:t>
            </a:r>
          </a:p>
          <a:p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SACSSP registration number</a:t>
            </a:r>
          </a:p>
          <a:p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category</a:t>
            </a:r>
          </a:p>
          <a:p>
            <a:r>
              <a:rPr lang="en-GB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Cellphone</a:t>
            </a: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number</a:t>
            </a:r>
          </a:p>
          <a:p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Province</a:t>
            </a: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0" y="6308725"/>
            <a:ext cx="9144000" cy="549275"/>
            <a:chOff x="0" y="6308725"/>
            <a:chExt cx="9144000" cy="549275"/>
          </a:xfrm>
        </p:grpSpPr>
        <p:sp>
          <p:nvSpPr>
            <p:cNvPr id="11" name="Footer Placeholder 3"/>
            <p:cNvSpPr txBox="1">
              <a:spLocks/>
            </p:cNvSpPr>
            <p:nvPr/>
          </p:nvSpPr>
          <p:spPr>
            <a:xfrm>
              <a:off x="0" y="6308725"/>
              <a:ext cx="9144000" cy="549275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srgbClr val="095C2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South African Council for Social Service Professions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6426" y="6369416"/>
              <a:ext cx="256397" cy="427891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8CCDB48-272B-43D1-A867-57A1ED5FA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322173"/>
            <a:ext cx="4648200" cy="498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9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5C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1"/>
            <a:ext cx="8229600" cy="8382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SACSSP ONLINE REGISTRATION SYSTEM 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16572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new online registration system, you can: </a:t>
            </a:r>
          </a:p>
          <a:p>
            <a:pPr marL="0" lv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Create 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GB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</a:p>
          <a:p>
            <a:pPr marL="0" lv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Update 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GB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GB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personal and professional </a:t>
            </a:r>
            <a:r>
              <a:rPr lang="en-GB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Apply 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GB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Upload 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 </a:t>
            </a:r>
            <a:r>
              <a:rPr lang="en-GB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GB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Instant registration certificate-direct 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digital certificates </a:t>
            </a:r>
            <a:r>
              <a:rPr lang="en-GB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upon approval.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GB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Instant practice card-upon 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</a:t>
            </a:r>
            <a:r>
              <a:rPr lang="en-GB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fee through </a:t>
            </a:r>
            <a:r>
              <a:rPr lang="en-GB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online payment method</a:t>
            </a: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Make 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payments </a:t>
            </a:r>
            <a:r>
              <a:rPr lang="en-GB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securely</a:t>
            </a:r>
          </a:p>
          <a:p>
            <a:pPr marL="0" lv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Renew 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GB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</a:t>
            </a:r>
          </a:p>
          <a:p>
            <a:pPr marL="0" lv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Track 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SACSSP events </a:t>
            </a:r>
            <a:r>
              <a:rPr lang="en-GB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(instant 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SACSSP events </a:t>
            </a:r>
            <a:r>
              <a:rPr lang="en-GB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CPD activities).</a:t>
            </a:r>
            <a:endParaRPr lang="en-GB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Access 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notices and documents from </a:t>
            </a:r>
            <a:r>
              <a:rPr lang="en-GB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SACSSP.</a:t>
            </a:r>
          </a:p>
          <a:p>
            <a:pPr marL="0" lv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Membership 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Directory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GB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 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social service professionals on professional and practice matters</a:t>
            </a:r>
            <a:r>
              <a:rPr lang="en-GB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GB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Verify 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 person is registered with the SACSSP or </a:t>
            </a:r>
            <a:r>
              <a:rPr lang="en-GB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not.</a:t>
            </a:r>
          </a:p>
          <a:p>
            <a:pPr marL="0" lvl="0" indent="0">
              <a:buNone/>
            </a:pP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0" y="6308725"/>
            <a:ext cx="9144000" cy="549275"/>
            <a:chOff x="0" y="6308725"/>
            <a:chExt cx="9144000" cy="549275"/>
          </a:xfrm>
        </p:grpSpPr>
        <p:sp>
          <p:nvSpPr>
            <p:cNvPr id="11" name="Footer Placeholder 3"/>
            <p:cNvSpPr txBox="1">
              <a:spLocks/>
            </p:cNvSpPr>
            <p:nvPr/>
          </p:nvSpPr>
          <p:spPr>
            <a:xfrm>
              <a:off x="0" y="6308725"/>
              <a:ext cx="9144000" cy="549275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srgbClr val="095C2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South African Council for Social Service Professions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6426" y="6369416"/>
              <a:ext cx="256397" cy="4278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110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5C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1"/>
            <a:ext cx="8229600" cy="8382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ONLINE REGISTRATION WELCOME EMAIL 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16572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>
              <a:buNone/>
            </a:pP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0" y="6308725"/>
            <a:ext cx="9144000" cy="549275"/>
            <a:chOff x="0" y="6308725"/>
            <a:chExt cx="9144000" cy="549275"/>
          </a:xfrm>
        </p:grpSpPr>
        <p:sp>
          <p:nvSpPr>
            <p:cNvPr id="11" name="Footer Placeholder 3"/>
            <p:cNvSpPr txBox="1">
              <a:spLocks/>
            </p:cNvSpPr>
            <p:nvPr/>
          </p:nvSpPr>
          <p:spPr>
            <a:xfrm>
              <a:off x="0" y="6308725"/>
              <a:ext cx="9144000" cy="549275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srgbClr val="095C2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South African Council for Social Service Professions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6426" y="6369416"/>
              <a:ext cx="256397" cy="427891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5183955-3B2D-41E8-AAC2-8F108724C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066799"/>
            <a:ext cx="3505200" cy="67056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CC7B16-6A65-4FBD-ACDE-AB5DAF778A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990600"/>
            <a:ext cx="5638799" cy="693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5C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1"/>
            <a:ext cx="8229600" cy="8382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NEW DIGITAL PRACTICE CARD 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16572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>
              <a:buNone/>
            </a:pP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0" y="6308725"/>
            <a:ext cx="9144000" cy="549275"/>
            <a:chOff x="0" y="6308725"/>
            <a:chExt cx="9144000" cy="549275"/>
          </a:xfrm>
        </p:grpSpPr>
        <p:sp>
          <p:nvSpPr>
            <p:cNvPr id="11" name="Footer Placeholder 3"/>
            <p:cNvSpPr txBox="1">
              <a:spLocks/>
            </p:cNvSpPr>
            <p:nvPr/>
          </p:nvSpPr>
          <p:spPr>
            <a:xfrm>
              <a:off x="0" y="6308725"/>
              <a:ext cx="9144000" cy="549275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srgbClr val="095C2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South African Council for Social Service Professions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6426" y="6369416"/>
              <a:ext cx="256397" cy="427891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355CF8C8-2777-4E10-B3AB-A07B917EF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75091"/>
            <a:ext cx="9144000" cy="531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3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5C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1"/>
            <a:ext cx="8229600" cy="8382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NEW DIGITAL PRACTICE CARD 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16572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>
              <a:buNone/>
            </a:pP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0" y="6308725"/>
            <a:ext cx="9144000" cy="549275"/>
            <a:chOff x="0" y="6308725"/>
            <a:chExt cx="9144000" cy="549275"/>
          </a:xfrm>
        </p:grpSpPr>
        <p:sp>
          <p:nvSpPr>
            <p:cNvPr id="11" name="Footer Placeholder 3"/>
            <p:cNvSpPr txBox="1">
              <a:spLocks/>
            </p:cNvSpPr>
            <p:nvPr/>
          </p:nvSpPr>
          <p:spPr>
            <a:xfrm>
              <a:off x="0" y="6308725"/>
              <a:ext cx="9144000" cy="549275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srgbClr val="095C2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South African Council for Social Service Professions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6426" y="6369416"/>
              <a:ext cx="256397" cy="427891"/>
            </a:xfrm>
            <a:prstGeom prst="rect">
              <a:avLst/>
            </a:prstGeom>
          </p:spPr>
        </p:pic>
      </p:grpSp>
      <p:pic>
        <p:nvPicPr>
          <p:cNvPr id="13" name="Picture 2">
            <a:extLst>
              <a:ext uri="{FF2B5EF4-FFF2-40B4-BE49-F238E27FC236}">
                <a16:creationId xmlns:a16="http://schemas.microsoft.com/office/drawing/2014/main" id="{85E6CC1F-7D58-48C2-97B6-206B4039C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66800"/>
            <a:ext cx="9144001" cy="522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70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4102</TotalTime>
  <Words>736</Words>
  <Application>Microsoft Office PowerPoint</Application>
  <PresentationFormat>On-screen Show (4:3)</PresentationFormat>
  <Paragraphs>149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Times New Roman</vt:lpstr>
      <vt:lpstr>Wingdings</vt:lpstr>
      <vt:lpstr>Office Theme</vt:lpstr>
      <vt:lpstr>SACSSP NEW ONLINE REGISTRATION SYSTEM POWERED BY GLUE UP</vt:lpstr>
      <vt:lpstr>GLUE UP SYSTEM </vt:lpstr>
      <vt:lpstr>FUNCTIONS </vt:lpstr>
      <vt:lpstr>HOW TO ACCESS THE SYSTEM </vt:lpstr>
      <vt:lpstr>UPDATING PARTICULARS </vt:lpstr>
      <vt:lpstr>SACSSP ONLINE REGISTRATION SYSTEM </vt:lpstr>
      <vt:lpstr>ONLINE REGISTRATION WELCOME EMAIL </vt:lpstr>
      <vt:lpstr>NEW DIGITAL PRACTICE CARD </vt:lpstr>
      <vt:lpstr>NEW DIGITAL PRACTICE CARD </vt:lpstr>
      <vt:lpstr>IMPACT ON IMPLEMENTATION OF RESOLUTION 3 OF 2019  </vt:lpstr>
      <vt:lpstr>PROVINCIAL WEBINARS  </vt:lpstr>
      <vt:lpstr>WAYFORWARD  </vt:lpstr>
      <vt:lpstr>PowerPoint Presentation</vt:lpstr>
    </vt:vector>
  </TitlesOfParts>
  <Company>UNICEF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Briefing</dc:title>
  <dc:creator>Andries Viviers</dc:creator>
  <cp:lastModifiedBy>Hitler Sekhitla</cp:lastModifiedBy>
  <cp:revision>344</cp:revision>
  <cp:lastPrinted>2018-11-14T11:12:55Z</cp:lastPrinted>
  <dcterms:created xsi:type="dcterms:W3CDTF">2016-09-08T12:11:44Z</dcterms:created>
  <dcterms:modified xsi:type="dcterms:W3CDTF">2025-10-28T09:59:32Z</dcterms:modified>
</cp:coreProperties>
</file>