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1" r:id="rId2"/>
    <p:sldId id="260" r:id="rId3"/>
    <p:sldId id="272" r:id="rId4"/>
    <p:sldId id="278" r:id="rId5"/>
    <p:sldId id="274" r:id="rId6"/>
    <p:sldId id="281" r:id="rId7"/>
    <p:sldId id="276" r:id="rId8"/>
    <p:sldId id="279" r:id="rId9"/>
    <p:sldId id="275" r:id="rId10"/>
    <p:sldId id="280" r:id="rId11"/>
    <p:sldId id="282" r:id="rId12"/>
    <p:sldId id="283" r:id="rId13"/>
    <p:sldId id="284" r:id="rId14"/>
    <p:sldId id="285" r:id="rId15"/>
    <p:sldId id="286" r:id="rId16"/>
    <p:sldId id="277"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02CB26-96D5-7C4F-8D47-C6669F7F6C3B}" v="4" dt="2025-06-09T13:58:43.6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145" autoAdjust="0"/>
    <p:restoredTop sz="94662"/>
  </p:normalViewPr>
  <p:slideViewPr>
    <p:cSldViewPr snapToGrid="0">
      <p:cViewPr varScale="1">
        <p:scale>
          <a:sx n="109" d="100"/>
          <a:sy n="109" d="100"/>
        </p:scale>
        <p:origin x="33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eph Mashigo" userId="de77a726-2a9e-47fd-ad5e-256cdb8d801b" providerId="ADAL" clId="{D002CB26-96D5-7C4F-8D47-C6669F7F6C3B}"/>
    <pc:docChg chg="undo custSel addSld modSld sldOrd">
      <pc:chgData name="Joseph Mashigo" userId="de77a726-2a9e-47fd-ad5e-256cdb8d801b" providerId="ADAL" clId="{D002CB26-96D5-7C4F-8D47-C6669F7F6C3B}" dt="2025-06-10T10:06:18.066" v="7569" actId="20577"/>
      <pc:docMkLst>
        <pc:docMk/>
      </pc:docMkLst>
      <pc:sldChg chg="modSp mod">
        <pc:chgData name="Joseph Mashigo" userId="de77a726-2a9e-47fd-ad5e-256cdb8d801b" providerId="ADAL" clId="{D002CB26-96D5-7C4F-8D47-C6669F7F6C3B}" dt="2025-06-09T10:50:10.562" v="2452" actId="20577"/>
        <pc:sldMkLst>
          <pc:docMk/>
          <pc:sldMk cId="3497748502" sldId="260"/>
        </pc:sldMkLst>
        <pc:spChg chg="mod">
          <ac:chgData name="Joseph Mashigo" userId="de77a726-2a9e-47fd-ad5e-256cdb8d801b" providerId="ADAL" clId="{D002CB26-96D5-7C4F-8D47-C6669F7F6C3B}" dt="2025-06-09T10:50:10.562" v="2452" actId="20577"/>
          <ac:spMkLst>
            <pc:docMk/>
            <pc:sldMk cId="3497748502" sldId="260"/>
            <ac:spMk id="2" creationId="{190D1634-81F0-02C5-6070-2D60503A744F}"/>
          </ac:spMkLst>
        </pc:spChg>
      </pc:sldChg>
      <pc:sldChg chg="modSp">
        <pc:chgData name="Joseph Mashigo" userId="de77a726-2a9e-47fd-ad5e-256cdb8d801b" providerId="ADAL" clId="{D002CB26-96D5-7C4F-8D47-C6669F7F6C3B}" dt="2025-06-09T09:21:28.897" v="1" actId="20577"/>
        <pc:sldMkLst>
          <pc:docMk/>
          <pc:sldMk cId="1596866484" sldId="271"/>
        </pc:sldMkLst>
        <pc:spChg chg="mod">
          <ac:chgData name="Joseph Mashigo" userId="de77a726-2a9e-47fd-ad5e-256cdb8d801b" providerId="ADAL" clId="{D002CB26-96D5-7C4F-8D47-C6669F7F6C3B}" dt="2025-06-09T09:21:28.897" v="1" actId="20577"/>
          <ac:spMkLst>
            <pc:docMk/>
            <pc:sldMk cId="1596866484" sldId="271"/>
            <ac:spMk id="3" creationId="{C51D7BA7-0E19-8074-978F-222B8ED27C48}"/>
          </ac:spMkLst>
        </pc:spChg>
      </pc:sldChg>
      <pc:sldChg chg="modSp mod">
        <pc:chgData name="Joseph Mashigo" userId="de77a726-2a9e-47fd-ad5e-256cdb8d801b" providerId="ADAL" clId="{D002CB26-96D5-7C4F-8D47-C6669F7F6C3B}" dt="2025-06-10T09:30:32.169" v="7412" actId="20577"/>
        <pc:sldMkLst>
          <pc:docMk/>
          <pc:sldMk cId="3969130161" sldId="272"/>
        </pc:sldMkLst>
        <pc:spChg chg="mod">
          <ac:chgData name="Joseph Mashigo" userId="de77a726-2a9e-47fd-ad5e-256cdb8d801b" providerId="ADAL" clId="{D002CB26-96D5-7C4F-8D47-C6669F7F6C3B}" dt="2025-06-10T09:30:32.169" v="7412" actId="20577"/>
          <ac:spMkLst>
            <pc:docMk/>
            <pc:sldMk cId="3969130161" sldId="272"/>
            <ac:spMk id="3" creationId="{6EBC381B-EACD-B946-16BB-3EC73EE5380C}"/>
          </ac:spMkLst>
        </pc:spChg>
      </pc:sldChg>
      <pc:sldChg chg="modSp mod ord">
        <pc:chgData name="Joseph Mashigo" userId="de77a726-2a9e-47fd-ad5e-256cdb8d801b" providerId="ADAL" clId="{D002CB26-96D5-7C4F-8D47-C6669F7F6C3B}" dt="2025-06-10T09:48:40.643" v="7560" actId="20577"/>
        <pc:sldMkLst>
          <pc:docMk/>
          <pc:sldMk cId="2852424150" sldId="274"/>
        </pc:sldMkLst>
        <pc:spChg chg="mod">
          <ac:chgData name="Joseph Mashigo" userId="de77a726-2a9e-47fd-ad5e-256cdb8d801b" providerId="ADAL" clId="{D002CB26-96D5-7C4F-8D47-C6669F7F6C3B}" dt="2025-06-09T10:49:39.068" v="2441" actId="20577"/>
          <ac:spMkLst>
            <pc:docMk/>
            <pc:sldMk cId="2852424150" sldId="274"/>
            <ac:spMk id="2" creationId="{C57473F4-18F0-D8C6-EC75-1F43D2ED1548}"/>
          </ac:spMkLst>
        </pc:spChg>
        <pc:spChg chg="mod">
          <ac:chgData name="Joseph Mashigo" userId="de77a726-2a9e-47fd-ad5e-256cdb8d801b" providerId="ADAL" clId="{D002CB26-96D5-7C4F-8D47-C6669F7F6C3B}" dt="2025-06-10T09:48:40.643" v="7560" actId="20577"/>
          <ac:spMkLst>
            <pc:docMk/>
            <pc:sldMk cId="2852424150" sldId="274"/>
            <ac:spMk id="3" creationId="{970703DF-B9AA-60BE-C097-C87440C7D648}"/>
          </ac:spMkLst>
        </pc:spChg>
      </pc:sldChg>
      <pc:sldChg chg="modSp mod">
        <pc:chgData name="Joseph Mashigo" userId="de77a726-2a9e-47fd-ad5e-256cdb8d801b" providerId="ADAL" clId="{D002CB26-96D5-7C4F-8D47-C6669F7F6C3B}" dt="2025-06-09T14:13:23.025" v="6019" actId="20577"/>
        <pc:sldMkLst>
          <pc:docMk/>
          <pc:sldMk cId="2976839252" sldId="275"/>
        </pc:sldMkLst>
        <pc:spChg chg="mod">
          <ac:chgData name="Joseph Mashigo" userId="de77a726-2a9e-47fd-ad5e-256cdb8d801b" providerId="ADAL" clId="{D002CB26-96D5-7C4F-8D47-C6669F7F6C3B}" dt="2025-06-09T10:53:08.793" v="2476" actId="20577"/>
          <ac:spMkLst>
            <pc:docMk/>
            <pc:sldMk cId="2976839252" sldId="275"/>
            <ac:spMk id="2" creationId="{78974FE7-E82D-DABF-1208-461532FFF7EE}"/>
          </ac:spMkLst>
        </pc:spChg>
        <pc:spChg chg="mod">
          <ac:chgData name="Joseph Mashigo" userId="de77a726-2a9e-47fd-ad5e-256cdb8d801b" providerId="ADAL" clId="{D002CB26-96D5-7C4F-8D47-C6669F7F6C3B}" dt="2025-06-09T14:13:23.025" v="6019" actId="20577"/>
          <ac:spMkLst>
            <pc:docMk/>
            <pc:sldMk cId="2976839252" sldId="275"/>
            <ac:spMk id="3" creationId="{4C0B5043-1AC1-408B-FA6D-899DC982775E}"/>
          </ac:spMkLst>
        </pc:spChg>
      </pc:sldChg>
      <pc:sldChg chg="modSp mod">
        <pc:chgData name="Joseph Mashigo" userId="de77a726-2a9e-47fd-ad5e-256cdb8d801b" providerId="ADAL" clId="{D002CB26-96D5-7C4F-8D47-C6669F7F6C3B}" dt="2025-06-09T13:59:26.945" v="5917" actId="123"/>
        <pc:sldMkLst>
          <pc:docMk/>
          <pc:sldMk cId="426308182" sldId="276"/>
        </pc:sldMkLst>
        <pc:spChg chg="mod">
          <ac:chgData name="Joseph Mashigo" userId="de77a726-2a9e-47fd-ad5e-256cdb8d801b" providerId="ADAL" clId="{D002CB26-96D5-7C4F-8D47-C6669F7F6C3B}" dt="2025-06-09T13:59:26.945" v="5917" actId="123"/>
          <ac:spMkLst>
            <pc:docMk/>
            <pc:sldMk cId="426308182" sldId="276"/>
            <ac:spMk id="3" creationId="{F3A52F1A-3F94-257E-C08F-52A2C14653F9}"/>
          </ac:spMkLst>
        </pc:spChg>
      </pc:sldChg>
      <pc:sldChg chg="modSp mod">
        <pc:chgData name="Joseph Mashigo" userId="de77a726-2a9e-47fd-ad5e-256cdb8d801b" providerId="ADAL" clId="{D002CB26-96D5-7C4F-8D47-C6669F7F6C3B}" dt="2025-06-10T10:06:18.066" v="7569" actId="20577"/>
        <pc:sldMkLst>
          <pc:docMk/>
          <pc:sldMk cId="864702395" sldId="277"/>
        </pc:sldMkLst>
        <pc:spChg chg="mod">
          <ac:chgData name="Joseph Mashigo" userId="de77a726-2a9e-47fd-ad5e-256cdb8d801b" providerId="ADAL" clId="{D002CB26-96D5-7C4F-8D47-C6669F7F6C3B}" dt="2025-06-10T10:06:18.066" v="7569" actId="20577"/>
          <ac:spMkLst>
            <pc:docMk/>
            <pc:sldMk cId="864702395" sldId="277"/>
            <ac:spMk id="3" creationId="{04DB101F-D076-0E77-5974-C3861DE86939}"/>
          </ac:spMkLst>
        </pc:spChg>
      </pc:sldChg>
      <pc:sldChg chg="modSp add mod">
        <pc:chgData name="Joseph Mashigo" userId="de77a726-2a9e-47fd-ad5e-256cdb8d801b" providerId="ADAL" clId="{D002CB26-96D5-7C4F-8D47-C6669F7F6C3B}" dt="2025-06-10T09:42:03.691" v="7473" actId="20577"/>
        <pc:sldMkLst>
          <pc:docMk/>
          <pc:sldMk cId="1289702201" sldId="278"/>
        </pc:sldMkLst>
        <pc:spChg chg="mod">
          <ac:chgData name="Joseph Mashigo" userId="de77a726-2a9e-47fd-ad5e-256cdb8d801b" providerId="ADAL" clId="{D002CB26-96D5-7C4F-8D47-C6669F7F6C3B}" dt="2025-06-10T09:42:03.691" v="7473" actId="20577"/>
          <ac:spMkLst>
            <pc:docMk/>
            <pc:sldMk cId="1289702201" sldId="278"/>
            <ac:spMk id="3" creationId="{F66A367D-0D48-9EEF-AE5F-4F18B3A24ED7}"/>
          </ac:spMkLst>
        </pc:spChg>
      </pc:sldChg>
      <pc:sldChg chg="modSp add mod">
        <pc:chgData name="Joseph Mashigo" userId="de77a726-2a9e-47fd-ad5e-256cdb8d801b" providerId="ADAL" clId="{D002CB26-96D5-7C4F-8D47-C6669F7F6C3B}" dt="2025-06-09T10:52:35.977" v="2459" actId="404"/>
        <pc:sldMkLst>
          <pc:docMk/>
          <pc:sldMk cId="3367914465" sldId="279"/>
        </pc:sldMkLst>
        <pc:spChg chg="mod">
          <ac:chgData name="Joseph Mashigo" userId="de77a726-2a9e-47fd-ad5e-256cdb8d801b" providerId="ADAL" clId="{D002CB26-96D5-7C4F-8D47-C6669F7F6C3B}" dt="2025-06-09T10:52:35.977" v="2459" actId="404"/>
          <ac:spMkLst>
            <pc:docMk/>
            <pc:sldMk cId="3367914465" sldId="279"/>
            <ac:spMk id="3" creationId="{B3C5DE35-2C58-7FE4-4A33-75AECCA47420}"/>
          </ac:spMkLst>
        </pc:spChg>
      </pc:sldChg>
      <pc:sldChg chg="modSp add mod">
        <pc:chgData name="Joseph Mashigo" userId="de77a726-2a9e-47fd-ad5e-256cdb8d801b" providerId="ADAL" clId="{D002CB26-96D5-7C4F-8D47-C6669F7F6C3B}" dt="2025-06-09T14:14:04.403" v="6038" actId="20577"/>
        <pc:sldMkLst>
          <pc:docMk/>
          <pc:sldMk cId="3993707485" sldId="280"/>
        </pc:sldMkLst>
        <pc:spChg chg="mod">
          <ac:chgData name="Joseph Mashigo" userId="de77a726-2a9e-47fd-ad5e-256cdb8d801b" providerId="ADAL" clId="{D002CB26-96D5-7C4F-8D47-C6669F7F6C3B}" dt="2025-06-09T13:05:51.752" v="4670" actId="20577"/>
          <ac:spMkLst>
            <pc:docMk/>
            <pc:sldMk cId="3993707485" sldId="280"/>
            <ac:spMk id="2" creationId="{D5576AC3-BC5C-DADA-AF59-B265645FEC31}"/>
          </ac:spMkLst>
        </pc:spChg>
        <pc:spChg chg="mod">
          <ac:chgData name="Joseph Mashigo" userId="de77a726-2a9e-47fd-ad5e-256cdb8d801b" providerId="ADAL" clId="{D002CB26-96D5-7C4F-8D47-C6669F7F6C3B}" dt="2025-06-09T14:14:04.403" v="6038" actId="20577"/>
          <ac:spMkLst>
            <pc:docMk/>
            <pc:sldMk cId="3993707485" sldId="280"/>
            <ac:spMk id="3" creationId="{EF62B318-63DC-CA3F-BB30-85F2A47DCFBD}"/>
          </ac:spMkLst>
        </pc:spChg>
      </pc:sldChg>
      <pc:sldChg chg="modSp add mod">
        <pc:chgData name="Joseph Mashigo" userId="de77a726-2a9e-47fd-ad5e-256cdb8d801b" providerId="ADAL" clId="{D002CB26-96D5-7C4F-8D47-C6669F7F6C3B}" dt="2025-06-09T13:58:54.589" v="5916" actId="20577"/>
        <pc:sldMkLst>
          <pc:docMk/>
          <pc:sldMk cId="48481725" sldId="281"/>
        </pc:sldMkLst>
        <pc:spChg chg="mod">
          <ac:chgData name="Joseph Mashigo" userId="de77a726-2a9e-47fd-ad5e-256cdb8d801b" providerId="ADAL" clId="{D002CB26-96D5-7C4F-8D47-C6669F7F6C3B}" dt="2025-06-09T10:49:12.798" v="2429" actId="20577"/>
          <ac:spMkLst>
            <pc:docMk/>
            <pc:sldMk cId="48481725" sldId="281"/>
            <ac:spMk id="2" creationId="{47C5EC18-D7F2-E8DC-5ECC-05340D2A7F66}"/>
          </ac:spMkLst>
        </pc:spChg>
        <pc:spChg chg="mod">
          <ac:chgData name="Joseph Mashigo" userId="de77a726-2a9e-47fd-ad5e-256cdb8d801b" providerId="ADAL" clId="{D002CB26-96D5-7C4F-8D47-C6669F7F6C3B}" dt="2025-06-09T13:58:54.589" v="5916" actId="20577"/>
          <ac:spMkLst>
            <pc:docMk/>
            <pc:sldMk cId="48481725" sldId="281"/>
            <ac:spMk id="3" creationId="{E7D47BEE-6DD1-AD74-D7CC-72F6B3036BEC}"/>
          </ac:spMkLst>
        </pc:spChg>
      </pc:sldChg>
      <pc:sldChg chg="modSp add mod">
        <pc:chgData name="Joseph Mashigo" userId="de77a726-2a9e-47fd-ad5e-256cdb8d801b" providerId="ADAL" clId="{D002CB26-96D5-7C4F-8D47-C6669F7F6C3B}" dt="2025-06-09T13:06:21.492" v="4684" actId="14100"/>
        <pc:sldMkLst>
          <pc:docMk/>
          <pc:sldMk cId="2284125053" sldId="282"/>
        </pc:sldMkLst>
        <pc:spChg chg="mod">
          <ac:chgData name="Joseph Mashigo" userId="de77a726-2a9e-47fd-ad5e-256cdb8d801b" providerId="ADAL" clId="{D002CB26-96D5-7C4F-8D47-C6669F7F6C3B}" dt="2025-06-09T13:06:00" v="4683" actId="20577"/>
          <ac:spMkLst>
            <pc:docMk/>
            <pc:sldMk cId="2284125053" sldId="282"/>
            <ac:spMk id="2" creationId="{C7C2DD3A-A11A-06CE-A5D9-039EABD538A8}"/>
          </ac:spMkLst>
        </pc:spChg>
        <pc:spChg chg="mod">
          <ac:chgData name="Joseph Mashigo" userId="de77a726-2a9e-47fd-ad5e-256cdb8d801b" providerId="ADAL" clId="{D002CB26-96D5-7C4F-8D47-C6669F7F6C3B}" dt="2025-06-09T13:06:21.492" v="4684" actId="14100"/>
          <ac:spMkLst>
            <pc:docMk/>
            <pc:sldMk cId="2284125053" sldId="282"/>
            <ac:spMk id="3" creationId="{C500810A-6247-4A8D-8734-D030525B0D7C}"/>
          </ac:spMkLst>
        </pc:spChg>
      </pc:sldChg>
      <pc:sldChg chg="modSp add mod">
        <pc:chgData name="Joseph Mashigo" userId="de77a726-2a9e-47fd-ad5e-256cdb8d801b" providerId="ADAL" clId="{D002CB26-96D5-7C4F-8D47-C6669F7F6C3B}" dt="2025-06-09T13:16:19.742" v="5015" actId="20577"/>
        <pc:sldMkLst>
          <pc:docMk/>
          <pc:sldMk cId="1415760807" sldId="283"/>
        </pc:sldMkLst>
        <pc:spChg chg="mod">
          <ac:chgData name="Joseph Mashigo" userId="de77a726-2a9e-47fd-ad5e-256cdb8d801b" providerId="ADAL" clId="{D002CB26-96D5-7C4F-8D47-C6669F7F6C3B}" dt="2025-06-09T13:16:19.742" v="5015" actId="20577"/>
          <ac:spMkLst>
            <pc:docMk/>
            <pc:sldMk cId="1415760807" sldId="283"/>
            <ac:spMk id="3" creationId="{ACAB0B06-C8FF-CE69-9FA6-DCF6A349E731}"/>
          </ac:spMkLst>
        </pc:spChg>
      </pc:sldChg>
      <pc:sldChg chg="modSp add mod">
        <pc:chgData name="Joseph Mashigo" userId="de77a726-2a9e-47fd-ad5e-256cdb8d801b" providerId="ADAL" clId="{D002CB26-96D5-7C4F-8D47-C6669F7F6C3B}" dt="2025-06-09T14:18:23.085" v="6040" actId="20577"/>
        <pc:sldMkLst>
          <pc:docMk/>
          <pc:sldMk cId="3165594233" sldId="284"/>
        </pc:sldMkLst>
        <pc:spChg chg="mod">
          <ac:chgData name="Joseph Mashigo" userId="de77a726-2a9e-47fd-ad5e-256cdb8d801b" providerId="ADAL" clId="{D002CB26-96D5-7C4F-8D47-C6669F7F6C3B}" dt="2025-06-09T14:18:23.085" v="6040" actId="20577"/>
          <ac:spMkLst>
            <pc:docMk/>
            <pc:sldMk cId="3165594233" sldId="284"/>
            <ac:spMk id="3" creationId="{D6A41007-2551-EA8D-9FA9-CE218DB945C2}"/>
          </ac:spMkLst>
        </pc:spChg>
      </pc:sldChg>
      <pc:sldChg chg="modSp add mod">
        <pc:chgData name="Joseph Mashigo" userId="de77a726-2a9e-47fd-ad5e-256cdb8d801b" providerId="ADAL" clId="{D002CB26-96D5-7C4F-8D47-C6669F7F6C3B}" dt="2025-06-09T14:19:47.093" v="6098" actId="20577"/>
        <pc:sldMkLst>
          <pc:docMk/>
          <pc:sldMk cId="1646756788" sldId="285"/>
        </pc:sldMkLst>
        <pc:spChg chg="mod">
          <ac:chgData name="Joseph Mashigo" userId="de77a726-2a9e-47fd-ad5e-256cdb8d801b" providerId="ADAL" clId="{D002CB26-96D5-7C4F-8D47-C6669F7F6C3B}" dt="2025-06-09T14:19:47.093" v="6098" actId="20577"/>
          <ac:spMkLst>
            <pc:docMk/>
            <pc:sldMk cId="1646756788" sldId="285"/>
            <ac:spMk id="3" creationId="{BCD4DDBB-29B4-7698-70C5-50FA56E51552}"/>
          </ac:spMkLst>
        </pc:spChg>
      </pc:sldChg>
      <pc:sldChg chg="modSp add mod">
        <pc:chgData name="Joseph Mashigo" userId="de77a726-2a9e-47fd-ad5e-256cdb8d801b" providerId="ADAL" clId="{D002CB26-96D5-7C4F-8D47-C6669F7F6C3B}" dt="2025-06-10T07:38:00.619" v="7377" actId="20577"/>
        <pc:sldMkLst>
          <pc:docMk/>
          <pc:sldMk cId="4083371416" sldId="286"/>
        </pc:sldMkLst>
        <pc:spChg chg="mod">
          <ac:chgData name="Joseph Mashigo" userId="de77a726-2a9e-47fd-ad5e-256cdb8d801b" providerId="ADAL" clId="{D002CB26-96D5-7C4F-8D47-C6669F7F6C3B}" dt="2025-06-10T07:38:00.619" v="7377" actId="20577"/>
          <ac:spMkLst>
            <pc:docMk/>
            <pc:sldMk cId="4083371416" sldId="286"/>
            <ac:spMk id="3" creationId="{68B6F597-C0C8-20F0-F581-F482A90CDC64}"/>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4226D0-71E4-4E89-A141-AB3D718D921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B2240278-AB26-4FCF-88E6-45D4BE5FD1D6}">
      <dgm:prSet/>
      <dgm:spPr/>
      <dgm:t>
        <a:bodyPr/>
        <a:lstStyle/>
        <a:p>
          <a:r>
            <a:rPr lang="en-ZA" b="0" i="0" dirty="0"/>
            <a:t>Terms of reference used in ERP study.</a:t>
          </a:r>
          <a:endParaRPr lang="en-US" dirty="0"/>
        </a:p>
      </dgm:t>
    </dgm:pt>
    <dgm:pt modelId="{F43F2552-D369-40F4-9A0A-F4667C8CEBB5}" type="parTrans" cxnId="{70464C8D-24F6-439E-9B90-8FF54756ADD2}">
      <dgm:prSet/>
      <dgm:spPr/>
      <dgm:t>
        <a:bodyPr/>
        <a:lstStyle/>
        <a:p>
          <a:endParaRPr lang="en-US"/>
        </a:p>
      </dgm:t>
    </dgm:pt>
    <dgm:pt modelId="{8832DC0E-9CE7-45B0-9F39-7A3156EEAF39}" type="sibTrans" cxnId="{70464C8D-24F6-439E-9B90-8FF54756ADD2}">
      <dgm:prSet/>
      <dgm:spPr/>
      <dgm:t>
        <a:bodyPr/>
        <a:lstStyle/>
        <a:p>
          <a:endParaRPr lang="en-US"/>
        </a:p>
      </dgm:t>
    </dgm:pt>
    <dgm:pt modelId="{D2AC5634-5C4A-4152-831C-5A12BF49974B}">
      <dgm:prSet/>
      <dgm:spPr/>
      <dgm:t>
        <a:bodyPr/>
        <a:lstStyle/>
        <a:p>
          <a:r>
            <a:rPr lang="en-ZA" b="0" i="0" dirty="0"/>
            <a:t>Number of outsourced positions in public service at the cost to Government.</a:t>
          </a:r>
          <a:endParaRPr lang="en-US" dirty="0"/>
        </a:p>
      </dgm:t>
    </dgm:pt>
    <dgm:pt modelId="{680434C3-BC11-4D95-95D3-0EE25A214CC9}" type="parTrans" cxnId="{B3B6017E-E3B3-4F85-9629-BAE092390D61}">
      <dgm:prSet/>
      <dgm:spPr/>
      <dgm:t>
        <a:bodyPr/>
        <a:lstStyle/>
        <a:p>
          <a:endParaRPr lang="en-US"/>
        </a:p>
      </dgm:t>
    </dgm:pt>
    <dgm:pt modelId="{C8035E26-1526-499B-A824-5FD7305D4AA8}" type="sibTrans" cxnId="{B3B6017E-E3B3-4F85-9629-BAE092390D61}">
      <dgm:prSet/>
      <dgm:spPr/>
      <dgm:t>
        <a:bodyPr/>
        <a:lstStyle/>
        <a:p>
          <a:endParaRPr lang="en-US"/>
        </a:p>
      </dgm:t>
    </dgm:pt>
    <dgm:pt modelId="{84FE06E1-BBEF-4A10-B09C-FDA2DDEB3491}">
      <dgm:prSet/>
      <dgm:spPr/>
      <dgm:t>
        <a:bodyPr/>
        <a:lstStyle/>
        <a:p>
          <a:r>
            <a:rPr lang="en-ZA" b="0" i="0" dirty="0"/>
            <a:t>Employees on incapacity leave and who have applied for ill-health retirement but not approved.</a:t>
          </a:r>
          <a:endParaRPr lang="en-US" dirty="0"/>
        </a:p>
      </dgm:t>
    </dgm:pt>
    <dgm:pt modelId="{36ABC5AA-58FF-4664-8C0D-BE1F0E406513}" type="parTrans" cxnId="{B08BDF85-5909-4DCE-B2E5-8270CB94FFEF}">
      <dgm:prSet/>
      <dgm:spPr/>
      <dgm:t>
        <a:bodyPr/>
        <a:lstStyle/>
        <a:p>
          <a:endParaRPr lang="en-US"/>
        </a:p>
      </dgm:t>
    </dgm:pt>
    <dgm:pt modelId="{250AE50F-870B-4F64-BDC9-FAF106F993F1}" type="sibTrans" cxnId="{B08BDF85-5909-4DCE-B2E5-8270CB94FFEF}">
      <dgm:prSet/>
      <dgm:spPr/>
      <dgm:t>
        <a:bodyPr/>
        <a:lstStyle/>
        <a:p>
          <a:endParaRPr lang="en-US"/>
        </a:p>
      </dgm:t>
    </dgm:pt>
    <dgm:pt modelId="{C248D7FE-683C-4926-92B9-E130364DD21B}">
      <dgm:prSet/>
      <dgm:spPr/>
      <dgm:t>
        <a:bodyPr/>
        <a:lstStyle/>
        <a:p>
          <a:r>
            <a:rPr lang="en-ZA" b="0" i="0" dirty="0"/>
            <a:t>Financial breakdown on the projected savings for the targeted 30,000 employees under ERP.</a:t>
          </a:r>
          <a:endParaRPr lang="en-US" dirty="0"/>
        </a:p>
      </dgm:t>
    </dgm:pt>
    <dgm:pt modelId="{C2BA93CF-2B12-468A-AEC3-997D17BBFE4A}" type="parTrans" cxnId="{9D6994E1-A096-41AC-A0F0-396DA7EF321C}">
      <dgm:prSet/>
      <dgm:spPr/>
      <dgm:t>
        <a:bodyPr/>
        <a:lstStyle/>
        <a:p>
          <a:endParaRPr lang="en-US"/>
        </a:p>
      </dgm:t>
    </dgm:pt>
    <dgm:pt modelId="{6428962D-D070-40AB-9B92-3E3377385B2D}" type="sibTrans" cxnId="{9D6994E1-A096-41AC-A0F0-396DA7EF321C}">
      <dgm:prSet/>
      <dgm:spPr/>
      <dgm:t>
        <a:bodyPr/>
        <a:lstStyle/>
        <a:p>
          <a:endParaRPr lang="en-US"/>
        </a:p>
      </dgm:t>
    </dgm:pt>
    <dgm:pt modelId="{9D6A157B-7748-4FD8-8FAB-8A904C816982}">
      <dgm:prSet/>
      <dgm:spPr/>
      <dgm:t>
        <a:bodyPr/>
        <a:lstStyle/>
        <a:p>
          <a:r>
            <a:rPr lang="en-ZA" b="0" i="0" dirty="0"/>
            <a:t>ERP cost vs. cost of filling vacancies.</a:t>
          </a:r>
          <a:endParaRPr lang="en-US" dirty="0"/>
        </a:p>
      </dgm:t>
    </dgm:pt>
    <dgm:pt modelId="{4A26A79F-E6C7-4CC0-9DEA-9E15234DF077}" type="parTrans" cxnId="{45395410-225C-4363-B22A-AA26EA9FB8AB}">
      <dgm:prSet/>
      <dgm:spPr/>
      <dgm:t>
        <a:bodyPr/>
        <a:lstStyle/>
        <a:p>
          <a:endParaRPr lang="en-US"/>
        </a:p>
      </dgm:t>
    </dgm:pt>
    <dgm:pt modelId="{8F9A5DE2-514B-4667-B07C-53D1E24B9990}" type="sibTrans" cxnId="{45395410-225C-4363-B22A-AA26EA9FB8AB}">
      <dgm:prSet/>
      <dgm:spPr/>
      <dgm:t>
        <a:bodyPr/>
        <a:lstStyle/>
        <a:p>
          <a:endParaRPr lang="en-US"/>
        </a:p>
      </dgm:t>
    </dgm:pt>
    <dgm:pt modelId="{D7F834E4-C6C6-4B6E-AECE-6B9C468A0276}">
      <dgm:prSet/>
      <dgm:spPr/>
      <dgm:t>
        <a:bodyPr/>
        <a:lstStyle/>
        <a:p>
          <a:r>
            <a:rPr lang="en-ZA" b="0" i="0" dirty="0"/>
            <a:t>Mentorship and skills transfer plans.</a:t>
          </a:r>
          <a:endParaRPr lang="en-US" dirty="0"/>
        </a:p>
      </dgm:t>
    </dgm:pt>
    <dgm:pt modelId="{8CCF20F2-88F2-47BF-8FD1-EA9740B9DE19}" type="parTrans" cxnId="{D2339A78-9F4F-4790-978A-7E60EDE7CD28}">
      <dgm:prSet/>
      <dgm:spPr/>
      <dgm:t>
        <a:bodyPr/>
        <a:lstStyle/>
        <a:p>
          <a:endParaRPr lang="en-US"/>
        </a:p>
      </dgm:t>
    </dgm:pt>
    <dgm:pt modelId="{736C4938-4156-4B9A-8771-0F944326D7E5}" type="sibTrans" cxnId="{D2339A78-9F4F-4790-978A-7E60EDE7CD28}">
      <dgm:prSet/>
      <dgm:spPr/>
      <dgm:t>
        <a:bodyPr/>
        <a:lstStyle/>
        <a:p>
          <a:endParaRPr lang="en-US"/>
        </a:p>
      </dgm:t>
    </dgm:pt>
    <dgm:pt modelId="{94C101B9-8E72-4007-A736-B599F7098E38}">
      <dgm:prSet/>
      <dgm:spPr/>
      <dgm:t>
        <a:bodyPr/>
        <a:lstStyle/>
        <a:p>
          <a:r>
            <a:rPr lang="en-ZA" b="0" i="0" dirty="0"/>
            <a:t>Draft ERP Standard Operating Procedures (</a:t>
          </a:r>
          <a:r>
            <a:rPr lang="en-ZA" b="0" i="0" dirty="0" err="1"/>
            <a:t>SoPs</a:t>
          </a:r>
          <a:r>
            <a:rPr lang="en-ZA" b="0" i="0" dirty="0"/>
            <a:t>) / Criteria to be used. </a:t>
          </a:r>
          <a:endParaRPr lang="en-US" dirty="0"/>
        </a:p>
      </dgm:t>
    </dgm:pt>
    <dgm:pt modelId="{248BB678-F9D5-45E2-B82D-59DAF59876A2}" type="parTrans" cxnId="{D7BF2992-C6A6-4E30-A464-805AA4982B67}">
      <dgm:prSet/>
      <dgm:spPr/>
      <dgm:t>
        <a:bodyPr/>
        <a:lstStyle/>
        <a:p>
          <a:endParaRPr lang="en-US"/>
        </a:p>
      </dgm:t>
    </dgm:pt>
    <dgm:pt modelId="{82AE6B36-3816-49E2-8E65-2798BE717175}" type="sibTrans" cxnId="{D7BF2992-C6A6-4E30-A464-805AA4982B67}">
      <dgm:prSet/>
      <dgm:spPr/>
      <dgm:t>
        <a:bodyPr/>
        <a:lstStyle/>
        <a:p>
          <a:endParaRPr lang="en-US"/>
        </a:p>
      </dgm:t>
    </dgm:pt>
    <dgm:pt modelId="{25AB1A79-541E-4714-8EFF-E8FF53D815D6}">
      <dgm:prSet/>
      <dgm:spPr/>
      <dgm:t>
        <a:bodyPr/>
        <a:lstStyle/>
        <a:p>
          <a:r>
            <a:rPr lang="en-ZA" b="0" i="0" dirty="0"/>
            <a:t>Skills audit reports on critical positions and skills.</a:t>
          </a:r>
          <a:endParaRPr lang="en-US" dirty="0"/>
        </a:p>
      </dgm:t>
    </dgm:pt>
    <dgm:pt modelId="{12888DE0-99B2-4744-B834-6AA426BB96F7}" type="parTrans" cxnId="{03850C02-EA81-48A7-AFF7-01CD3795AE0B}">
      <dgm:prSet/>
      <dgm:spPr/>
      <dgm:t>
        <a:bodyPr/>
        <a:lstStyle/>
        <a:p>
          <a:endParaRPr lang="en-US"/>
        </a:p>
      </dgm:t>
    </dgm:pt>
    <dgm:pt modelId="{2E4A348B-E8FA-418C-BBAB-2A12863A0F4D}" type="sibTrans" cxnId="{03850C02-EA81-48A7-AFF7-01CD3795AE0B}">
      <dgm:prSet/>
      <dgm:spPr/>
      <dgm:t>
        <a:bodyPr/>
        <a:lstStyle/>
        <a:p>
          <a:endParaRPr lang="en-US"/>
        </a:p>
      </dgm:t>
    </dgm:pt>
    <dgm:pt modelId="{26AD1FEB-A2F5-407E-9537-B3042F62D1B4}" type="pres">
      <dgm:prSet presAssocID="{444226D0-71E4-4E89-A141-AB3D718D9210}" presName="vert0" presStyleCnt="0">
        <dgm:presLayoutVars>
          <dgm:dir/>
          <dgm:animOne val="branch"/>
          <dgm:animLvl val="lvl"/>
        </dgm:presLayoutVars>
      </dgm:prSet>
      <dgm:spPr/>
    </dgm:pt>
    <dgm:pt modelId="{12855D15-DB69-4A1B-AD95-762894679E14}" type="pres">
      <dgm:prSet presAssocID="{B2240278-AB26-4FCF-88E6-45D4BE5FD1D6}" presName="thickLine" presStyleLbl="alignNode1" presStyleIdx="0" presStyleCnt="8"/>
      <dgm:spPr/>
    </dgm:pt>
    <dgm:pt modelId="{5410D9CF-8510-49A3-BBDE-5A3ECAF408AA}" type="pres">
      <dgm:prSet presAssocID="{B2240278-AB26-4FCF-88E6-45D4BE5FD1D6}" presName="horz1" presStyleCnt="0"/>
      <dgm:spPr/>
    </dgm:pt>
    <dgm:pt modelId="{59D29E09-450A-4D5E-BDFE-9DD8C24B6746}" type="pres">
      <dgm:prSet presAssocID="{B2240278-AB26-4FCF-88E6-45D4BE5FD1D6}" presName="tx1" presStyleLbl="revTx" presStyleIdx="0" presStyleCnt="8"/>
      <dgm:spPr/>
    </dgm:pt>
    <dgm:pt modelId="{6C8A6B04-53C8-45EC-BB08-8E218B8F64B2}" type="pres">
      <dgm:prSet presAssocID="{B2240278-AB26-4FCF-88E6-45D4BE5FD1D6}" presName="vert1" presStyleCnt="0"/>
      <dgm:spPr/>
    </dgm:pt>
    <dgm:pt modelId="{723AB4DA-DE58-4970-A2E6-E4E645826A02}" type="pres">
      <dgm:prSet presAssocID="{D2AC5634-5C4A-4152-831C-5A12BF49974B}" presName="thickLine" presStyleLbl="alignNode1" presStyleIdx="1" presStyleCnt="8"/>
      <dgm:spPr/>
    </dgm:pt>
    <dgm:pt modelId="{C8FCD337-8EF6-4A8C-A364-B9EF5D72531A}" type="pres">
      <dgm:prSet presAssocID="{D2AC5634-5C4A-4152-831C-5A12BF49974B}" presName="horz1" presStyleCnt="0"/>
      <dgm:spPr/>
    </dgm:pt>
    <dgm:pt modelId="{203688D2-2C2E-40B6-84C8-80C87B590750}" type="pres">
      <dgm:prSet presAssocID="{D2AC5634-5C4A-4152-831C-5A12BF49974B}" presName="tx1" presStyleLbl="revTx" presStyleIdx="1" presStyleCnt="8"/>
      <dgm:spPr/>
    </dgm:pt>
    <dgm:pt modelId="{CEF1D0DE-8434-4B29-8B25-C1D9C14BAFEF}" type="pres">
      <dgm:prSet presAssocID="{D2AC5634-5C4A-4152-831C-5A12BF49974B}" presName="vert1" presStyleCnt="0"/>
      <dgm:spPr/>
    </dgm:pt>
    <dgm:pt modelId="{A3B4182E-B116-4C23-AA42-A85FC1E15D41}" type="pres">
      <dgm:prSet presAssocID="{84FE06E1-BBEF-4A10-B09C-FDA2DDEB3491}" presName="thickLine" presStyleLbl="alignNode1" presStyleIdx="2" presStyleCnt="8"/>
      <dgm:spPr/>
    </dgm:pt>
    <dgm:pt modelId="{BB92C549-B649-4FC8-A36D-2933AA24C66C}" type="pres">
      <dgm:prSet presAssocID="{84FE06E1-BBEF-4A10-B09C-FDA2DDEB3491}" presName="horz1" presStyleCnt="0"/>
      <dgm:spPr/>
    </dgm:pt>
    <dgm:pt modelId="{BCE1DCC5-617D-436C-AD04-9D3BB87CCE17}" type="pres">
      <dgm:prSet presAssocID="{84FE06E1-BBEF-4A10-B09C-FDA2DDEB3491}" presName="tx1" presStyleLbl="revTx" presStyleIdx="2" presStyleCnt="8" custLinFactNeighborX="2097" custLinFactNeighborY="-6691"/>
      <dgm:spPr/>
    </dgm:pt>
    <dgm:pt modelId="{16EBD878-6244-43D5-AB9C-2340C9DE58A3}" type="pres">
      <dgm:prSet presAssocID="{84FE06E1-BBEF-4A10-B09C-FDA2DDEB3491}" presName="vert1" presStyleCnt="0"/>
      <dgm:spPr/>
    </dgm:pt>
    <dgm:pt modelId="{C6C83808-DE7F-45E3-9159-44C1F8DFF114}" type="pres">
      <dgm:prSet presAssocID="{C248D7FE-683C-4926-92B9-E130364DD21B}" presName="thickLine" presStyleLbl="alignNode1" presStyleIdx="3" presStyleCnt="8"/>
      <dgm:spPr/>
    </dgm:pt>
    <dgm:pt modelId="{8E2535C2-7879-4368-9F45-79152AA9F547}" type="pres">
      <dgm:prSet presAssocID="{C248D7FE-683C-4926-92B9-E130364DD21B}" presName="horz1" presStyleCnt="0"/>
      <dgm:spPr/>
    </dgm:pt>
    <dgm:pt modelId="{5A9F7321-64B1-4848-95A8-4EAE8FED1596}" type="pres">
      <dgm:prSet presAssocID="{C248D7FE-683C-4926-92B9-E130364DD21B}" presName="tx1" presStyleLbl="revTx" presStyleIdx="3" presStyleCnt="8"/>
      <dgm:spPr/>
    </dgm:pt>
    <dgm:pt modelId="{296FA9DC-05D8-42E8-AA81-F42DF11FF00B}" type="pres">
      <dgm:prSet presAssocID="{C248D7FE-683C-4926-92B9-E130364DD21B}" presName="vert1" presStyleCnt="0"/>
      <dgm:spPr/>
    </dgm:pt>
    <dgm:pt modelId="{0A0B1E0D-6884-445F-9669-4E4F8777A14E}" type="pres">
      <dgm:prSet presAssocID="{9D6A157B-7748-4FD8-8FAB-8A904C816982}" presName="thickLine" presStyleLbl="alignNode1" presStyleIdx="4" presStyleCnt="8"/>
      <dgm:spPr/>
    </dgm:pt>
    <dgm:pt modelId="{A5D2C26B-1FC5-4A83-A51A-9579F420A456}" type="pres">
      <dgm:prSet presAssocID="{9D6A157B-7748-4FD8-8FAB-8A904C816982}" presName="horz1" presStyleCnt="0"/>
      <dgm:spPr/>
    </dgm:pt>
    <dgm:pt modelId="{4879537B-98FB-4527-B00F-049EAC7FEF57}" type="pres">
      <dgm:prSet presAssocID="{9D6A157B-7748-4FD8-8FAB-8A904C816982}" presName="tx1" presStyleLbl="revTx" presStyleIdx="4" presStyleCnt="8"/>
      <dgm:spPr/>
    </dgm:pt>
    <dgm:pt modelId="{63B276F8-820C-447E-B34D-CEA611F773D4}" type="pres">
      <dgm:prSet presAssocID="{9D6A157B-7748-4FD8-8FAB-8A904C816982}" presName="vert1" presStyleCnt="0"/>
      <dgm:spPr/>
    </dgm:pt>
    <dgm:pt modelId="{7665C0A1-0DE6-4997-91F7-38E1F04B757E}" type="pres">
      <dgm:prSet presAssocID="{D7F834E4-C6C6-4B6E-AECE-6B9C468A0276}" presName="thickLine" presStyleLbl="alignNode1" presStyleIdx="5" presStyleCnt="8"/>
      <dgm:spPr/>
    </dgm:pt>
    <dgm:pt modelId="{5BB16F15-1860-46D6-BD1A-039C04C02603}" type="pres">
      <dgm:prSet presAssocID="{D7F834E4-C6C6-4B6E-AECE-6B9C468A0276}" presName="horz1" presStyleCnt="0"/>
      <dgm:spPr/>
    </dgm:pt>
    <dgm:pt modelId="{2A94ACD0-71C5-43A1-AD84-49CC744506A7}" type="pres">
      <dgm:prSet presAssocID="{D7F834E4-C6C6-4B6E-AECE-6B9C468A0276}" presName="tx1" presStyleLbl="revTx" presStyleIdx="5" presStyleCnt="8"/>
      <dgm:spPr/>
    </dgm:pt>
    <dgm:pt modelId="{57276053-82D1-4F77-87C2-00D3A6F980F6}" type="pres">
      <dgm:prSet presAssocID="{D7F834E4-C6C6-4B6E-AECE-6B9C468A0276}" presName="vert1" presStyleCnt="0"/>
      <dgm:spPr/>
    </dgm:pt>
    <dgm:pt modelId="{CA86DE33-CDB8-4D82-9E72-611DE38244C3}" type="pres">
      <dgm:prSet presAssocID="{94C101B9-8E72-4007-A736-B599F7098E38}" presName="thickLine" presStyleLbl="alignNode1" presStyleIdx="6" presStyleCnt="8"/>
      <dgm:spPr/>
    </dgm:pt>
    <dgm:pt modelId="{46802D2B-C488-4FBB-A4F7-70ECCE7E0CDC}" type="pres">
      <dgm:prSet presAssocID="{94C101B9-8E72-4007-A736-B599F7098E38}" presName="horz1" presStyleCnt="0"/>
      <dgm:spPr/>
    </dgm:pt>
    <dgm:pt modelId="{67535AFA-1A17-45FC-94FF-AD273D4C6FE3}" type="pres">
      <dgm:prSet presAssocID="{94C101B9-8E72-4007-A736-B599F7098E38}" presName="tx1" presStyleLbl="revTx" presStyleIdx="6" presStyleCnt="8"/>
      <dgm:spPr/>
    </dgm:pt>
    <dgm:pt modelId="{B35B6E3A-E009-4668-A3BA-08BA9E4C7209}" type="pres">
      <dgm:prSet presAssocID="{94C101B9-8E72-4007-A736-B599F7098E38}" presName="vert1" presStyleCnt="0"/>
      <dgm:spPr/>
    </dgm:pt>
    <dgm:pt modelId="{AA80AB16-DCBA-4F7F-AF3D-6662F19D395F}" type="pres">
      <dgm:prSet presAssocID="{25AB1A79-541E-4714-8EFF-E8FF53D815D6}" presName="thickLine" presStyleLbl="alignNode1" presStyleIdx="7" presStyleCnt="8"/>
      <dgm:spPr/>
    </dgm:pt>
    <dgm:pt modelId="{5D1CB456-8619-47DC-84CF-25ABE1A66A37}" type="pres">
      <dgm:prSet presAssocID="{25AB1A79-541E-4714-8EFF-E8FF53D815D6}" presName="horz1" presStyleCnt="0"/>
      <dgm:spPr/>
    </dgm:pt>
    <dgm:pt modelId="{AD4AD4ED-3926-4849-AFBA-8014EF239BBF}" type="pres">
      <dgm:prSet presAssocID="{25AB1A79-541E-4714-8EFF-E8FF53D815D6}" presName="tx1" presStyleLbl="revTx" presStyleIdx="7" presStyleCnt="8"/>
      <dgm:spPr/>
    </dgm:pt>
    <dgm:pt modelId="{BD25574B-AABD-4031-BAF1-2604C866DDFA}" type="pres">
      <dgm:prSet presAssocID="{25AB1A79-541E-4714-8EFF-E8FF53D815D6}" presName="vert1" presStyleCnt="0"/>
      <dgm:spPr/>
    </dgm:pt>
  </dgm:ptLst>
  <dgm:cxnLst>
    <dgm:cxn modelId="{03850C02-EA81-48A7-AFF7-01CD3795AE0B}" srcId="{444226D0-71E4-4E89-A141-AB3D718D9210}" destId="{25AB1A79-541E-4714-8EFF-E8FF53D815D6}" srcOrd="7" destOrd="0" parTransId="{12888DE0-99B2-4744-B834-6AA426BB96F7}" sibTransId="{2E4A348B-E8FA-418C-BBAB-2A12863A0F4D}"/>
    <dgm:cxn modelId="{8844EB0E-42D4-4239-9D6F-18D2A81F46D3}" type="presOf" srcId="{D2AC5634-5C4A-4152-831C-5A12BF49974B}" destId="{203688D2-2C2E-40B6-84C8-80C87B590750}" srcOrd="0" destOrd="0" presId="urn:microsoft.com/office/officeart/2008/layout/LinedList"/>
    <dgm:cxn modelId="{45395410-225C-4363-B22A-AA26EA9FB8AB}" srcId="{444226D0-71E4-4E89-A141-AB3D718D9210}" destId="{9D6A157B-7748-4FD8-8FAB-8A904C816982}" srcOrd="4" destOrd="0" parTransId="{4A26A79F-E6C7-4CC0-9DEA-9E15234DF077}" sibTransId="{8F9A5DE2-514B-4667-B07C-53D1E24B9990}"/>
    <dgm:cxn modelId="{5E838967-05E2-4A34-9932-1392C7EF6294}" type="presOf" srcId="{C248D7FE-683C-4926-92B9-E130364DD21B}" destId="{5A9F7321-64B1-4848-95A8-4EAE8FED1596}" srcOrd="0" destOrd="0" presId="urn:microsoft.com/office/officeart/2008/layout/LinedList"/>
    <dgm:cxn modelId="{26607277-EC53-4D69-B270-7894B1569EAB}" type="presOf" srcId="{9D6A157B-7748-4FD8-8FAB-8A904C816982}" destId="{4879537B-98FB-4527-B00F-049EAC7FEF57}" srcOrd="0" destOrd="0" presId="urn:microsoft.com/office/officeart/2008/layout/LinedList"/>
    <dgm:cxn modelId="{D2339A78-9F4F-4790-978A-7E60EDE7CD28}" srcId="{444226D0-71E4-4E89-A141-AB3D718D9210}" destId="{D7F834E4-C6C6-4B6E-AECE-6B9C468A0276}" srcOrd="5" destOrd="0" parTransId="{8CCF20F2-88F2-47BF-8FD1-EA9740B9DE19}" sibTransId="{736C4938-4156-4B9A-8771-0F944326D7E5}"/>
    <dgm:cxn modelId="{B3B6017E-E3B3-4F85-9629-BAE092390D61}" srcId="{444226D0-71E4-4E89-A141-AB3D718D9210}" destId="{D2AC5634-5C4A-4152-831C-5A12BF49974B}" srcOrd="1" destOrd="0" parTransId="{680434C3-BC11-4D95-95D3-0EE25A214CC9}" sibTransId="{C8035E26-1526-499B-A824-5FD7305D4AA8}"/>
    <dgm:cxn modelId="{0055BC85-0B92-4753-8DCC-7038E91BD057}" type="presOf" srcId="{84FE06E1-BBEF-4A10-B09C-FDA2DDEB3491}" destId="{BCE1DCC5-617D-436C-AD04-9D3BB87CCE17}" srcOrd="0" destOrd="0" presId="urn:microsoft.com/office/officeart/2008/layout/LinedList"/>
    <dgm:cxn modelId="{B08BDF85-5909-4DCE-B2E5-8270CB94FFEF}" srcId="{444226D0-71E4-4E89-A141-AB3D718D9210}" destId="{84FE06E1-BBEF-4A10-B09C-FDA2DDEB3491}" srcOrd="2" destOrd="0" parTransId="{36ABC5AA-58FF-4664-8C0D-BE1F0E406513}" sibTransId="{250AE50F-870B-4F64-BDC9-FAF106F993F1}"/>
    <dgm:cxn modelId="{9B400F8D-3AB7-4255-BFDA-A85970E8E392}" type="presOf" srcId="{25AB1A79-541E-4714-8EFF-E8FF53D815D6}" destId="{AD4AD4ED-3926-4849-AFBA-8014EF239BBF}" srcOrd="0" destOrd="0" presId="urn:microsoft.com/office/officeart/2008/layout/LinedList"/>
    <dgm:cxn modelId="{70464C8D-24F6-439E-9B90-8FF54756ADD2}" srcId="{444226D0-71E4-4E89-A141-AB3D718D9210}" destId="{B2240278-AB26-4FCF-88E6-45D4BE5FD1D6}" srcOrd="0" destOrd="0" parTransId="{F43F2552-D369-40F4-9A0A-F4667C8CEBB5}" sibTransId="{8832DC0E-9CE7-45B0-9F39-7A3156EEAF39}"/>
    <dgm:cxn modelId="{D7BF2992-C6A6-4E30-A464-805AA4982B67}" srcId="{444226D0-71E4-4E89-A141-AB3D718D9210}" destId="{94C101B9-8E72-4007-A736-B599F7098E38}" srcOrd="6" destOrd="0" parTransId="{248BB678-F9D5-45E2-B82D-59DAF59876A2}" sibTransId="{82AE6B36-3816-49E2-8E65-2798BE717175}"/>
    <dgm:cxn modelId="{468A7492-B9B5-4AF2-9BD2-B31BB707382F}" type="presOf" srcId="{D7F834E4-C6C6-4B6E-AECE-6B9C468A0276}" destId="{2A94ACD0-71C5-43A1-AD84-49CC744506A7}" srcOrd="0" destOrd="0" presId="urn:microsoft.com/office/officeart/2008/layout/LinedList"/>
    <dgm:cxn modelId="{62C6A4A2-90B4-4AB5-BD43-99B256C23808}" type="presOf" srcId="{444226D0-71E4-4E89-A141-AB3D718D9210}" destId="{26AD1FEB-A2F5-407E-9537-B3042F62D1B4}" srcOrd="0" destOrd="0" presId="urn:microsoft.com/office/officeart/2008/layout/LinedList"/>
    <dgm:cxn modelId="{6340E9B7-73EB-46EC-BD70-5822009BDC5E}" type="presOf" srcId="{94C101B9-8E72-4007-A736-B599F7098E38}" destId="{67535AFA-1A17-45FC-94FF-AD273D4C6FE3}" srcOrd="0" destOrd="0" presId="urn:microsoft.com/office/officeart/2008/layout/LinedList"/>
    <dgm:cxn modelId="{676CF4CC-D1D9-4685-B567-4F5FF01E365B}" type="presOf" srcId="{B2240278-AB26-4FCF-88E6-45D4BE5FD1D6}" destId="{59D29E09-450A-4D5E-BDFE-9DD8C24B6746}" srcOrd="0" destOrd="0" presId="urn:microsoft.com/office/officeart/2008/layout/LinedList"/>
    <dgm:cxn modelId="{9D6994E1-A096-41AC-A0F0-396DA7EF321C}" srcId="{444226D0-71E4-4E89-A141-AB3D718D9210}" destId="{C248D7FE-683C-4926-92B9-E130364DD21B}" srcOrd="3" destOrd="0" parTransId="{C2BA93CF-2B12-468A-AEC3-997D17BBFE4A}" sibTransId="{6428962D-D070-40AB-9B92-3E3377385B2D}"/>
    <dgm:cxn modelId="{5F609CFF-20AD-4426-8EC6-9EFB4B8DDABC}" type="presParOf" srcId="{26AD1FEB-A2F5-407E-9537-B3042F62D1B4}" destId="{12855D15-DB69-4A1B-AD95-762894679E14}" srcOrd="0" destOrd="0" presId="urn:microsoft.com/office/officeart/2008/layout/LinedList"/>
    <dgm:cxn modelId="{C2BCBD1E-4BBB-4065-962C-059704139DFF}" type="presParOf" srcId="{26AD1FEB-A2F5-407E-9537-B3042F62D1B4}" destId="{5410D9CF-8510-49A3-BBDE-5A3ECAF408AA}" srcOrd="1" destOrd="0" presId="urn:microsoft.com/office/officeart/2008/layout/LinedList"/>
    <dgm:cxn modelId="{83BA4014-D2E8-470B-93A3-96C1EF320A14}" type="presParOf" srcId="{5410D9CF-8510-49A3-BBDE-5A3ECAF408AA}" destId="{59D29E09-450A-4D5E-BDFE-9DD8C24B6746}" srcOrd="0" destOrd="0" presId="urn:microsoft.com/office/officeart/2008/layout/LinedList"/>
    <dgm:cxn modelId="{DB956D10-0EC5-46B0-9CBF-63582315EB51}" type="presParOf" srcId="{5410D9CF-8510-49A3-BBDE-5A3ECAF408AA}" destId="{6C8A6B04-53C8-45EC-BB08-8E218B8F64B2}" srcOrd="1" destOrd="0" presId="urn:microsoft.com/office/officeart/2008/layout/LinedList"/>
    <dgm:cxn modelId="{364FE075-D0CD-4652-AF46-825C7D6B36AE}" type="presParOf" srcId="{26AD1FEB-A2F5-407E-9537-B3042F62D1B4}" destId="{723AB4DA-DE58-4970-A2E6-E4E645826A02}" srcOrd="2" destOrd="0" presId="urn:microsoft.com/office/officeart/2008/layout/LinedList"/>
    <dgm:cxn modelId="{4E833522-B2A4-4F52-9FC6-B1F0C42F7D99}" type="presParOf" srcId="{26AD1FEB-A2F5-407E-9537-B3042F62D1B4}" destId="{C8FCD337-8EF6-4A8C-A364-B9EF5D72531A}" srcOrd="3" destOrd="0" presId="urn:microsoft.com/office/officeart/2008/layout/LinedList"/>
    <dgm:cxn modelId="{9E12E315-73F9-4492-9076-1045A0D6F264}" type="presParOf" srcId="{C8FCD337-8EF6-4A8C-A364-B9EF5D72531A}" destId="{203688D2-2C2E-40B6-84C8-80C87B590750}" srcOrd="0" destOrd="0" presId="urn:microsoft.com/office/officeart/2008/layout/LinedList"/>
    <dgm:cxn modelId="{297788D1-3717-48AB-95C8-9556680EC61A}" type="presParOf" srcId="{C8FCD337-8EF6-4A8C-A364-B9EF5D72531A}" destId="{CEF1D0DE-8434-4B29-8B25-C1D9C14BAFEF}" srcOrd="1" destOrd="0" presId="urn:microsoft.com/office/officeart/2008/layout/LinedList"/>
    <dgm:cxn modelId="{E2964E8B-8396-4FB2-89DC-84FADF9ABC0F}" type="presParOf" srcId="{26AD1FEB-A2F5-407E-9537-B3042F62D1B4}" destId="{A3B4182E-B116-4C23-AA42-A85FC1E15D41}" srcOrd="4" destOrd="0" presId="urn:microsoft.com/office/officeart/2008/layout/LinedList"/>
    <dgm:cxn modelId="{62265D21-3CAB-4698-8D4A-ECEA7CD91F8E}" type="presParOf" srcId="{26AD1FEB-A2F5-407E-9537-B3042F62D1B4}" destId="{BB92C549-B649-4FC8-A36D-2933AA24C66C}" srcOrd="5" destOrd="0" presId="urn:microsoft.com/office/officeart/2008/layout/LinedList"/>
    <dgm:cxn modelId="{5C162ED7-D3CF-4921-A925-BA3C0056256A}" type="presParOf" srcId="{BB92C549-B649-4FC8-A36D-2933AA24C66C}" destId="{BCE1DCC5-617D-436C-AD04-9D3BB87CCE17}" srcOrd="0" destOrd="0" presId="urn:microsoft.com/office/officeart/2008/layout/LinedList"/>
    <dgm:cxn modelId="{7D58BCF1-2B35-4E3E-BC62-2698CCC2AA86}" type="presParOf" srcId="{BB92C549-B649-4FC8-A36D-2933AA24C66C}" destId="{16EBD878-6244-43D5-AB9C-2340C9DE58A3}" srcOrd="1" destOrd="0" presId="urn:microsoft.com/office/officeart/2008/layout/LinedList"/>
    <dgm:cxn modelId="{41880071-69C8-4CF1-A09B-7472C33D5F18}" type="presParOf" srcId="{26AD1FEB-A2F5-407E-9537-B3042F62D1B4}" destId="{C6C83808-DE7F-45E3-9159-44C1F8DFF114}" srcOrd="6" destOrd="0" presId="urn:microsoft.com/office/officeart/2008/layout/LinedList"/>
    <dgm:cxn modelId="{D5CF79AD-D4EA-4623-AA47-3D3D3FEF4E65}" type="presParOf" srcId="{26AD1FEB-A2F5-407E-9537-B3042F62D1B4}" destId="{8E2535C2-7879-4368-9F45-79152AA9F547}" srcOrd="7" destOrd="0" presId="urn:microsoft.com/office/officeart/2008/layout/LinedList"/>
    <dgm:cxn modelId="{E75ADB46-BED1-4CB4-9D2C-6123B0A4360B}" type="presParOf" srcId="{8E2535C2-7879-4368-9F45-79152AA9F547}" destId="{5A9F7321-64B1-4848-95A8-4EAE8FED1596}" srcOrd="0" destOrd="0" presId="urn:microsoft.com/office/officeart/2008/layout/LinedList"/>
    <dgm:cxn modelId="{2496B52E-60FE-4599-8F92-0458B44A4F77}" type="presParOf" srcId="{8E2535C2-7879-4368-9F45-79152AA9F547}" destId="{296FA9DC-05D8-42E8-AA81-F42DF11FF00B}" srcOrd="1" destOrd="0" presId="urn:microsoft.com/office/officeart/2008/layout/LinedList"/>
    <dgm:cxn modelId="{B2F7424D-B242-4185-A7DA-6B04FF89CFC8}" type="presParOf" srcId="{26AD1FEB-A2F5-407E-9537-B3042F62D1B4}" destId="{0A0B1E0D-6884-445F-9669-4E4F8777A14E}" srcOrd="8" destOrd="0" presId="urn:microsoft.com/office/officeart/2008/layout/LinedList"/>
    <dgm:cxn modelId="{F08DF32A-DADE-4519-8A29-2A34DB8022C8}" type="presParOf" srcId="{26AD1FEB-A2F5-407E-9537-B3042F62D1B4}" destId="{A5D2C26B-1FC5-4A83-A51A-9579F420A456}" srcOrd="9" destOrd="0" presId="urn:microsoft.com/office/officeart/2008/layout/LinedList"/>
    <dgm:cxn modelId="{3B4BA7C2-3CE4-4E25-9231-EEE0669A8032}" type="presParOf" srcId="{A5D2C26B-1FC5-4A83-A51A-9579F420A456}" destId="{4879537B-98FB-4527-B00F-049EAC7FEF57}" srcOrd="0" destOrd="0" presId="urn:microsoft.com/office/officeart/2008/layout/LinedList"/>
    <dgm:cxn modelId="{F38B4CC8-6156-4861-96F5-CEA87A0D3DB2}" type="presParOf" srcId="{A5D2C26B-1FC5-4A83-A51A-9579F420A456}" destId="{63B276F8-820C-447E-B34D-CEA611F773D4}" srcOrd="1" destOrd="0" presId="urn:microsoft.com/office/officeart/2008/layout/LinedList"/>
    <dgm:cxn modelId="{CF4B92B2-6B39-4977-8BB3-06E0D63C0352}" type="presParOf" srcId="{26AD1FEB-A2F5-407E-9537-B3042F62D1B4}" destId="{7665C0A1-0DE6-4997-91F7-38E1F04B757E}" srcOrd="10" destOrd="0" presId="urn:microsoft.com/office/officeart/2008/layout/LinedList"/>
    <dgm:cxn modelId="{998F3F9F-C687-45E8-9376-618BBE06F253}" type="presParOf" srcId="{26AD1FEB-A2F5-407E-9537-B3042F62D1B4}" destId="{5BB16F15-1860-46D6-BD1A-039C04C02603}" srcOrd="11" destOrd="0" presId="urn:microsoft.com/office/officeart/2008/layout/LinedList"/>
    <dgm:cxn modelId="{C61BF9C9-34CF-4F62-BE84-EEB31238E43C}" type="presParOf" srcId="{5BB16F15-1860-46D6-BD1A-039C04C02603}" destId="{2A94ACD0-71C5-43A1-AD84-49CC744506A7}" srcOrd="0" destOrd="0" presId="urn:microsoft.com/office/officeart/2008/layout/LinedList"/>
    <dgm:cxn modelId="{233D90DC-818E-4695-B609-23BA072D3C04}" type="presParOf" srcId="{5BB16F15-1860-46D6-BD1A-039C04C02603}" destId="{57276053-82D1-4F77-87C2-00D3A6F980F6}" srcOrd="1" destOrd="0" presId="urn:microsoft.com/office/officeart/2008/layout/LinedList"/>
    <dgm:cxn modelId="{AF1AD450-1CC6-4A60-AB7C-3624227C2E52}" type="presParOf" srcId="{26AD1FEB-A2F5-407E-9537-B3042F62D1B4}" destId="{CA86DE33-CDB8-4D82-9E72-611DE38244C3}" srcOrd="12" destOrd="0" presId="urn:microsoft.com/office/officeart/2008/layout/LinedList"/>
    <dgm:cxn modelId="{5C35160A-98BF-4292-A815-A323CE134F51}" type="presParOf" srcId="{26AD1FEB-A2F5-407E-9537-B3042F62D1B4}" destId="{46802D2B-C488-4FBB-A4F7-70ECCE7E0CDC}" srcOrd="13" destOrd="0" presId="urn:microsoft.com/office/officeart/2008/layout/LinedList"/>
    <dgm:cxn modelId="{FF9F8240-C5D9-497D-B813-238630E7ED8B}" type="presParOf" srcId="{46802D2B-C488-4FBB-A4F7-70ECCE7E0CDC}" destId="{67535AFA-1A17-45FC-94FF-AD273D4C6FE3}" srcOrd="0" destOrd="0" presId="urn:microsoft.com/office/officeart/2008/layout/LinedList"/>
    <dgm:cxn modelId="{BCBE86D3-2E14-4256-A7DC-F091012D95CF}" type="presParOf" srcId="{46802D2B-C488-4FBB-A4F7-70ECCE7E0CDC}" destId="{B35B6E3A-E009-4668-A3BA-08BA9E4C7209}" srcOrd="1" destOrd="0" presId="urn:microsoft.com/office/officeart/2008/layout/LinedList"/>
    <dgm:cxn modelId="{8C89256B-095D-4F9C-B520-BF5CE360EA41}" type="presParOf" srcId="{26AD1FEB-A2F5-407E-9537-B3042F62D1B4}" destId="{AA80AB16-DCBA-4F7F-AF3D-6662F19D395F}" srcOrd="14" destOrd="0" presId="urn:microsoft.com/office/officeart/2008/layout/LinedList"/>
    <dgm:cxn modelId="{4AB0DB01-C465-4E54-B623-B3BC18133CDD}" type="presParOf" srcId="{26AD1FEB-A2F5-407E-9537-B3042F62D1B4}" destId="{5D1CB456-8619-47DC-84CF-25ABE1A66A37}" srcOrd="15" destOrd="0" presId="urn:microsoft.com/office/officeart/2008/layout/LinedList"/>
    <dgm:cxn modelId="{43E7E52F-FCE2-4FE6-820E-E65B3D95F4FB}" type="presParOf" srcId="{5D1CB456-8619-47DC-84CF-25ABE1A66A37}" destId="{AD4AD4ED-3926-4849-AFBA-8014EF239BBF}" srcOrd="0" destOrd="0" presId="urn:microsoft.com/office/officeart/2008/layout/LinedList"/>
    <dgm:cxn modelId="{F794B693-0D2D-400D-807B-0A567150DC59}" type="presParOf" srcId="{5D1CB456-8619-47DC-84CF-25ABE1A66A37}" destId="{BD25574B-AABD-4031-BAF1-2604C866DDF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855D15-DB69-4A1B-AD95-762894679E14}">
      <dsp:nvSpPr>
        <dsp:cNvPr id="0" name=""/>
        <dsp:cNvSpPr/>
      </dsp:nvSpPr>
      <dsp:spPr>
        <a:xfrm>
          <a:off x="0" y="0"/>
          <a:ext cx="8825659"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D29E09-450A-4D5E-BDFE-9DD8C24B6746}">
      <dsp:nvSpPr>
        <dsp:cNvPr id="0" name=""/>
        <dsp:cNvSpPr/>
      </dsp:nvSpPr>
      <dsp:spPr>
        <a:xfrm>
          <a:off x="0" y="0"/>
          <a:ext cx="8825659" cy="427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ZA" sz="1400" b="0" i="0" kern="1200" dirty="0"/>
            <a:t>Terms of reference used in ERP study.</a:t>
          </a:r>
          <a:endParaRPr lang="en-US" sz="1400" kern="1200" dirty="0"/>
        </a:p>
      </dsp:txBody>
      <dsp:txXfrm>
        <a:off x="0" y="0"/>
        <a:ext cx="8825659" cy="427037"/>
      </dsp:txXfrm>
    </dsp:sp>
    <dsp:sp modelId="{723AB4DA-DE58-4970-A2E6-E4E645826A02}">
      <dsp:nvSpPr>
        <dsp:cNvPr id="0" name=""/>
        <dsp:cNvSpPr/>
      </dsp:nvSpPr>
      <dsp:spPr>
        <a:xfrm>
          <a:off x="0" y="427037"/>
          <a:ext cx="8825659"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03688D2-2C2E-40B6-84C8-80C87B590750}">
      <dsp:nvSpPr>
        <dsp:cNvPr id="0" name=""/>
        <dsp:cNvSpPr/>
      </dsp:nvSpPr>
      <dsp:spPr>
        <a:xfrm>
          <a:off x="0" y="427037"/>
          <a:ext cx="8825659" cy="427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ZA" sz="1400" b="0" i="0" kern="1200" dirty="0"/>
            <a:t>Number of outsourced positions in public service at the cost to Government.</a:t>
          </a:r>
          <a:endParaRPr lang="en-US" sz="1400" kern="1200" dirty="0"/>
        </a:p>
      </dsp:txBody>
      <dsp:txXfrm>
        <a:off x="0" y="427037"/>
        <a:ext cx="8825659" cy="427037"/>
      </dsp:txXfrm>
    </dsp:sp>
    <dsp:sp modelId="{A3B4182E-B116-4C23-AA42-A85FC1E15D41}">
      <dsp:nvSpPr>
        <dsp:cNvPr id="0" name=""/>
        <dsp:cNvSpPr/>
      </dsp:nvSpPr>
      <dsp:spPr>
        <a:xfrm>
          <a:off x="0" y="854075"/>
          <a:ext cx="8825659"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CE1DCC5-617D-436C-AD04-9D3BB87CCE17}">
      <dsp:nvSpPr>
        <dsp:cNvPr id="0" name=""/>
        <dsp:cNvSpPr/>
      </dsp:nvSpPr>
      <dsp:spPr>
        <a:xfrm>
          <a:off x="0" y="825501"/>
          <a:ext cx="8825659" cy="427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ZA" sz="1400" b="0" i="0" kern="1200" dirty="0"/>
            <a:t>Employees on incapacity leave and who have applied for ill-health retirement but not approved.</a:t>
          </a:r>
          <a:endParaRPr lang="en-US" sz="1400" kern="1200" dirty="0"/>
        </a:p>
      </dsp:txBody>
      <dsp:txXfrm>
        <a:off x="0" y="825501"/>
        <a:ext cx="8825659" cy="427037"/>
      </dsp:txXfrm>
    </dsp:sp>
    <dsp:sp modelId="{C6C83808-DE7F-45E3-9159-44C1F8DFF114}">
      <dsp:nvSpPr>
        <dsp:cNvPr id="0" name=""/>
        <dsp:cNvSpPr/>
      </dsp:nvSpPr>
      <dsp:spPr>
        <a:xfrm>
          <a:off x="0" y="1281112"/>
          <a:ext cx="8825659"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9F7321-64B1-4848-95A8-4EAE8FED1596}">
      <dsp:nvSpPr>
        <dsp:cNvPr id="0" name=""/>
        <dsp:cNvSpPr/>
      </dsp:nvSpPr>
      <dsp:spPr>
        <a:xfrm>
          <a:off x="0" y="1281112"/>
          <a:ext cx="8825659" cy="427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ZA" sz="1400" b="0" i="0" kern="1200" dirty="0"/>
            <a:t>Financial breakdown on the projected savings for the targeted 30,000 employees under ERP.</a:t>
          </a:r>
          <a:endParaRPr lang="en-US" sz="1400" kern="1200" dirty="0"/>
        </a:p>
      </dsp:txBody>
      <dsp:txXfrm>
        <a:off x="0" y="1281112"/>
        <a:ext cx="8825659" cy="427037"/>
      </dsp:txXfrm>
    </dsp:sp>
    <dsp:sp modelId="{0A0B1E0D-6884-445F-9669-4E4F8777A14E}">
      <dsp:nvSpPr>
        <dsp:cNvPr id="0" name=""/>
        <dsp:cNvSpPr/>
      </dsp:nvSpPr>
      <dsp:spPr>
        <a:xfrm>
          <a:off x="0" y="1708150"/>
          <a:ext cx="8825659"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879537B-98FB-4527-B00F-049EAC7FEF57}">
      <dsp:nvSpPr>
        <dsp:cNvPr id="0" name=""/>
        <dsp:cNvSpPr/>
      </dsp:nvSpPr>
      <dsp:spPr>
        <a:xfrm>
          <a:off x="0" y="1708149"/>
          <a:ext cx="8825659" cy="427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ZA" sz="1400" b="0" i="0" kern="1200" dirty="0"/>
            <a:t>ERP cost vs. cost of filling vacancies.</a:t>
          </a:r>
          <a:endParaRPr lang="en-US" sz="1400" kern="1200" dirty="0"/>
        </a:p>
      </dsp:txBody>
      <dsp:txXfrm>
        <a:off x="0" y="1708149"/>
        <a:ext cx="8825659" cy="427037"/>
      </dsp:txXfrm>
    </dsp:sp>
    <dsp:sp modelId="{7665C0A1-0DE6-4997-91F7-38E1F04B757E}">
      <dsp:nvSpPr>
        <dsp:cNvPr id="0" name=""/>
        <dsp:cNvSpPr/>
      </dsp:nvSpPr>
      <dsp:spPr>
        <a:xfrm>
          <a:off x="0" y="2135187"/>
          <a:ext cx="8825659"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94ACD0-71C5-43A1-AD84-49CC744506A7}">
      <dsp:nvSpPr>
        <dsp:cNvPr id="0" name=""/>
        <dsp:cNvSpPr/>
      </dsp:nvSpPr>
      <dsp:spPr>
        <a:xfrm>
          <a:off x="0" y="2135187"/>
          <a:ext cx="8825659" cy="427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ZA" sz="1400" b="0" i="0" kern="1200" dirty="0"/>
            <a:t>Mentorship and skills transfer plans.</a:t>
          </a:r>
          <a:endParaRPr lang="en-US" sz="1400" kern="1200" dirty="0"/>
        </a:p>
      </dsp:txBody>
      <dsp:txXfrm>
        <a:off x="0" y="2135187"/>
        <a:ext cx="8825659" cy="427037"/>
      </dsp:txXfrm>
    </dsp:sp>
    <dsp:sp modelId="{CA86DE33-CDB8-4D82-9E72-611DE38244C3}">
      <dsp:nvSpPr>
        <dsp:cNvPr id="0" name=""/>
        <dsp:cNvSpPr/>
      </dsp:nvSpPr>
      <dsp:spPr>
        <a:xfrm>
          <a:off x="0" y="2562224"/>
          <a:ext cx="8825659"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7535AFA-1A17-45FC-94FF-AD273D4C6FE3}">
      <dsp:nvSpPr>
        <dsp:cNvPr id="0" name=""/>
        <dsp:cNvSpPr/>
      </dsp:nvSpPr>
      <dsp:spPr>
        <a:xfrm>
          <a:off x="0" y="2562225"/>
          <a:ext cx="8825659" cy="427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ZA" sz="1400" b="0" i="0" kern="1200" dirty="0"/>
            <a:t>Draft ERP Standard Operating Procedures (</a:t>
          </a:r>
          <a:r>
            <a:rPr lang="en-ZA" sz="1400" b="0" i="0" kern="1200" dirty="0" err="1"/>
            <a:t>SoPs</a:t>
          </a:r>
          <a:r>
            <a:rPr lang="en-ZA" sz="1400" b="0" i="0" kern="1200" dirty="0"/>
            <a:t>) / Criteria to be used. </a:t>
          </a:r>
          <a:endParaRPr lang="en-US" sz="1400" kern="1200" dirty="0"/>
        </a:p>
      </dsp:txBody>
      <dsp:txXfrm>
        <a:off x="0" y="2562225"/>
        <a:ext cx="8825659" cy="427037"/>
      </dsp:txXfrm>
    </dsp:sp>
    <dsp:sp modelId="{AA80AB16-DCBA-4F7F-AF3D-6662F19D395F}">
      <dsp:nvSpPr>
        <dsp:cNvPr id="0" name=""/>
        <dsp:cNvSpPr/>
      </dsp:nvSpPr>
      <dsp:spPr>
        <a:xfrm>
          <a:off x="0" y="2989262"/>
          <a:ext cx="8825659" cy="0"/>
        </a:xfrm>
        <a:prstGeom prst="line">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D4AD4ED-3926-4849-AFBA-8014EF239BBF}">
      <dsp:nvSpPr>
        <dsp:cNvPr id="0" name=""/>
        <dsp:cNvSpPr/>
      </dsp:nvSpPr>
      <dsp:spPr>
        <a:xfrm>
          <a:off x="0" y="2989262"/>
          <a:ext cx="8825659" cy="4270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ZA" sz="1400" b="0" i="0" kern="1200" dirty="0"/>
            <a:t>Skills audit reports on critical positions and skills.</a:t>
          </a:r>
          <a:endParaRPr lang="en-US" sz="1400" kern="1200" dirty="0"/>
        </a:p>
      </dsp:txBody>
      <dsp:txXfrm>
        <a:off x="0" y="2989262"/>
        <a:ext cx="8825659" cy="427037"/>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6/9/25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6/9/25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6/9/25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6/9/25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6/9/25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6/9/25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6/9/25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6/9/25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6/9/25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6/9/25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6/9/25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6/9/25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6/9/25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6/9/25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6/9/25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6/9/25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6/9/25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6/9/25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Freeform 5">
            <a:extLst>
              <a:ext uri="{FF2B5EF4-FFF2-40B4-BE49-F238E27FC236}">
                <a16:creationId xmlns:a16="http://schemas.microsoft.com/office/drawing/2014/main" id="{D22D1B95-2B54-43E9-85D9-B489F6C5DD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ZA"/>
          </a:p>
        </p:txBody>
      </p:sp>
      <p:sp>
        <p:nvSpPr>
          <p:cNvPr id="19" name="Freeform 5">
            <a:extLst>
              <a:ext uri="{FF2B5EF4-FFF2-40B4-BE49-F238E27FC236}">
                <a16:creationId xmlns:a16="http://schemas.microsoft.com/office/drawing/2014/main" id="{7D0F3F6D-A49D-4406-8D61-1C4F8D792F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txBody>
          <a:bodyPr/>
          <a:lstStyle/>
          <a:p>
            <a:endParaRPr lang="en-ZA"/>
          </a:p>
        </p:txBody>
      </p:sp>
      <p:sp>
        <p:nvSpPr>
          <p:cNvPr id="21" name="Freeform 5">
            <a:extLst>
              <a:ext uri="{FF2B5EF4-FFF2-40B4-BE49-F238E27FC236}">
                <a16:creationId xmlns:a16="http://schemas.microsoft.com/office/drawing/2014/main" id="{D953A318-DA8D-4405-9536-D889E45C5E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txBody>
          <a:bodyPr/>
          <a:lstStyle/>
          <a:p>
            <a:endParaRPr lang="en-ZA"/>
          </a:p>
        </p:txBody>
      </p:sp>
      <p:sp>
        <p:nvSpPr>
          <p:cNvPr id="23" name="Rectangle 22">
            <a:extLst>
              <a:ext uri="{FF2B5EF4-FFF2-40B4-BE49-F238E27FC236}">
                <a16:creationId xmlns:a16="http://schemas.microsoft.com/office/drawing/2014/main" id="{9E382A3D-2F90-475C-8DF2-F666FEA342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ZA"/>
          </a:p>
        </p:txBody>
      </p:sp>
      <p:sp>
        <p:nvSpPr>
          <p:cNvPr id="2" name="Title 1">
            <a:extLst>
              <a:ext uri="{FF2B5EF4-FFF2-40B4-BE49-F238E27FC236}">
                <a16:creationId xmlns:a16="http://schemas.microsoft.com/office/drawing/2014/main" id="{BFBA4924-D9F9-4003-DF53-1F7C44A5AF00}"/>
              </a:ext>
            </a:extLst>
          </p:cNvPr>
          <p:cNvSpPr>
            <a:spLocks noGrp="1"/>
          </p:cNvSpPr>
          <p:nvPr>
            <p:ph type="ctrTitle"/>
          </p:nvPr>
        </p:nvSpPr>
        <p:spPr>
          <a:xfrm>
            <a:off x="1683171" y="1143000"/>
            <a:ext cx="8825658" cy="3389217"/>
          </a:xfrm>
        </p:spPr>
        <p:txBody>
          <a:bodyPr anchor="ctr">
            <a:normAutofit/>
          </a:bodyPr>
          <a:lstStyle/>
          <a:p>
            <a:pPr algn="ctr">
              <a:lnSpc>
                <a:spcPct val="90000"/>
              </a:lnSpc>
            </a:pPr>
            <a:r>
              <a:rPr lang="en-ZA" sz="5600" b="1" dirty="0">
                <a:solidFill>
                  <a:srgbClr val="FFFFFF"/>
                </a:solidFill>
              </a:rPr>
              <a:t>PUBLIC SERVICE COORDINATING BARGAINING COUNCIL (PSCBC)</a:t>
            </a:r>
            <a:endParaRPr lang="en-ZA" sz="5600" dirty="0">
              <a:solidFill>
                <a:srgbClr val="FFFFFF"/>
              </a:solidFill>
            </a:endParaRPr>
          </a:p>
        </p:txBody>
      </p:sp>
      <p:sp>
        <p:nvSpPr>
          <p:cNvPr id="3" name="Subtitle 2">
            <a:extLst>
              <a:ext uri="{FF2B5EF4-FFF2-40B4-BE49-F238E27FC236}">
                <a16:creationId xmlns:a16="http://schemas.microsoft.com/office/drawing/2014/main" id="{C51D7BA7-0E19-8074-978F-222B8ED27C48}"/>
              </a:ext>
            </a:extLst>
          </p:cNvPr>
          <p:cNvSpPr>
            <a:spLocks noGrp="1"/>
          </p:cNvSpPr>
          <p:nvPr>
            <p:ph type="subTitle" idx="1"/>
          </p:nvPr>
        </p:nvSpPr>
        <p:spPr>
          <a:xfrm>
            <a:off x="1683170" y="4867372"/>
            <a:ext cx="9066605" cy="1332706"/>
          </a:xfrm>
        </p:spPr>
        <p:txBody>
          <a:bodyPr>
            <a:normAutofit fontScale="92500"/>
          </a:bodyPr>
          <a:lstStyle/>
          <a:p>
            <a:pPr algn="ctr">
              <a:lnSpc>
                <a:spcPct val="90000"/>
              </a:lnSpc>
            </a:pPr>
            <a:r>
              <a:rPr lang="en-ZA" sz="2200" b="1" dirty="0">
                <a:solidFill>
                  <a:schemeClr val="tx2"/>
                </a:solidFill>
              </a:rPr>
              <a:t>Early Retirement Programme (ERP) – ORGANISED LABOUR RESPONSE</a:t>
            </a:r>
          </a:p>
          <a:p>
            <a:pPr algn="ctr">
              <a:lnSpc>
                <a:spcPct val="90000"/>
              </a:lnSpc>
            </a:pPr>
            <a:endParaRPr lang="en-ZA" sz="2200" dirty="0">
              <a:solidFill>
                <a:schemeClr val="tx2"/>
              </a:solidFill>
            </a:endParaRPr>
          </a:p>
          <a:p>
            <a:pPr algn="ctr">
              <a:lnSpc>
                <a:spcPct val="90000"/>
              </a:lnSpc>
            </a:pPr>
            <a:r>
              <a:rPr lang="en-ZA" sz="2200" dirty="0">
                <a:solidFill>
                  <a:schemeClr val="tx2"/>
                </a:solidFill>
              </a:rPr>
              <a:t>10 JUNE</a:t>
            </a:r>
            <a:r>
              <a:rPr lang="en-GB" sz="2200" dirty="0">
                <a:solidFill>
                  <a:schemeClr val="tx2"/>
                </a:solidFill>
              </a:rPr>
              <a:t> 2025</a:t>
            </a:r>
            <a:endParaRPr lang="en-ZA" sz="2200" dirty="0">
              <a:solidFill>
                <a:schemeClr val="tx2"/>
              </a:solidFill>
            </a:endParaRPr>
          </a:p>
        </p:txBody>
      </p:sp>
    </p:spTree>
    <p:extLst>
      <p:ext uri="{BB962C8B-B14F-4D97-AF65-F5344CB8AC3E}">
        <p14:creationId xmlns:p14="http://schemas.microsoft.com/office/powerpoint/2010/main" val="1596866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par>
                                <p:cTn id="11" presetID="10" presetClass="entr" presetSubtype="0" fill="hold" grpId="0" nodeType="withEffect">
                                  <p:stCondLst>
                                    <p:cond delay="2000"/>
                                  </p:stCondLst>
                                  <p:iterate type="lt">
                                    <p:tmPct val="10000"/>
                                  </p:iterate>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4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DB825-ABFD-3140-4246-3DDC9DA345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576AC3-BC5C-DADA-AF59-B265645FEC31}"/>
              </a:ext>
            </a:extLst>
          </p:cNvPr>
          <p:cNvSpPr>
            <a:spLocks noGrp="1"/>
          </p:cNvSpPr>
          <p:nvPr>
            <p:ph type="title"/>
          </p:nvPr>
        </p:nvSpPr>
        <p:spPr>
          <a:xfrm>
            <a:off x="1090708" y="640080"/>
            <a:ext cx="8825659" cy="1040552"/>
          </a:xfrm>
        </p:spPr>
        <p:txBody>
          <a:bodyPr/>
          <a:lstStyle/>
          <a:p>
            <a:r>
              <a:rPr lang="en-US" dirty="0"/>
              <a:t>Essential Information for ERP Consultation (Continues) </a:t>
            </a:r>
          </a:p>
        </p:txBody>
      </p:sp>
      <p:sp>
        <p:nvSpPr>
          <p:cNvPr id="3" name="Content Placeholder 2">
            <a:extLst>
              <a:ext uri="{FF2B5EF4-FFF2-40B4-BE49-F238E27FC236}">
                <a16:creationId xmlns:a16="http://schemas.microsoft.com/office/drawing/2014/main" id="{EF62B318-63DC-CA3F-BB30-85F2A47DCFBD}"/>
              </a:ext>
            </a:extLst>
          </p:cNvPr>
          <p:cNvSpPr>
            <a:spLocks noGrp="1"/>
          </p:cNvSpPr>
          <p:nvPr>
            <p:ph idx="1"/>
          </p:nvPr>
        </p:nvSpPr>
        <p:spPr/>
        <p:txBody>
          <a:bodyPr/>
          <a:lstStyle/>
          <a:p>
            <a:r>
              <a:rPr lang="en-US" b="1" dirty="0"/>
              <a:t>ERP Cost versus the Cost of filling positions</a:t>
            </a:r>
          </a:p>
          <a:p>
            <a:pPr lvl="1"/>
            <a:r>
              <a:rPr lang="en-US" dirty="0"/>
              <a:t>The information will enable parties to consider other options of revitalizing the Public Service without the implementation of ERP. </a:t>
            </a:r>
          </a:p>
          <a:p>
            <a:pPr marL="457200" lvl="1" indent="0">
              <a:buNone/>
            </a:pPr>
            <a:endParaRPr lang="en-US" dirty="0"/>
          </a:p>
          <a:p>
            <a:r>
              <a:rPr lang="en-US" b="1" dirty="0"/>
              <a:t>Employer’s Response</a:t>
            </a:r>
          </a:p>
          <a:p>
            <a:pPr lvl="1"/>
            <a:r>
              <a:rPr lang="en-US" dirty="0"/>
              <a:t>Respective departments are best placed to respond to this one. </a:t>
            </a:r>
          </a:p>
          <a:p>
            <a:pPr lvl="1"/>
            <a:endParaRPr lang="en-US" dirty="0"/>
          </a:p>
          <a:p>
            <a:r>
              <a:rPr lang="en-US" b="1" dirty="0" err="1"/>
              <a:t>Labour’s</a:t>
            </a:r>
            <a:r>
              <a:rPr lang="en-US" b="1" dirty="0"/>
              <a:t> Reply</a:t>
            </a:r>
          </a:p>
          <a:p>
            <a:pPr lvl="1"/>
            <a:r>
              <a:rPr lang="en-US" dirty="0"/>
              <a:t>The employer should direct departments to provide the information. </a:t>
            </a:r>
          </a:p>
        </p:txBody>
      </p:sp>
    </p:spTree>
    <p:extLst>
      <p:ext uri="{BB962C8B-B14F-4D97-AF65-F5344CB8AC3E}">
        <p14:creationId xmlns:p14="http://schemas.microsoft.com/office/powerpoint/2010/main" val="3993707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85ADB6-80EA-B5A7-FCBA-80A4EB5613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C2DD3A-A11A-06CE-A5D9-039EABD538A8}"/>
              </a:ext>
            </a:extLst>
          </p:cNvPr>
          <p:cNvSpPr>
            <a:spLocks noGrp="1"/>
          </p:cNvSpPr>
          <p:nvPr>
            <p:ph type="title"/>
          </p:nvPr>
        </p:nvSpPr>
        <p:spPr>
          <a:xfrm>
            <a:off x="1090708" y="640080"/>
            <a:ext cx="8825659" cy="1040552"/>
          </a:xfrm>
        </p:spPr>
        <p:txBody>
          <a:bodyPr/>
          <a:lstStyle/>
          <a:p>
            <a:r>
              <a:rPr lang="en-US" dirty="0"/>
              <a:t>Essential Information for ERP Consultation (Continues) </a:t>
            </a:r>
          </a:p>
        </p:txBody>
      </p:sp>
      <p:sp>
        <p:nvSpPr>
          <p:cNvPr id="3" name="Content Placeholder 2">
            <a:extLst>
              <a:ext uri="{FF2B5EF4-FFF2-40B4-BE49-F238E27FC236}">
                <a16:creationId xmlns:a16="http://schemas.microsoft.com/office/drawing/2014/main" id="{C500810A-6247-4A8D-8734-D030525B0D7C}"/>
              </a:ext>
            </a:extLst>
          </p:cNvPr>
          <p:cNvSpPr>
            <a:spLocks noGrp="1"/>
          </p:cNvSpPr>
          <p:nvPr>
            <p:ph idx="1"/>
          </p:nvPr>
        </p:nvSpPr>
        <p:spPr>
          <a:xfrm>
            <a:off x="1154954" y="2603500"/>
            <a:ext cx="9360646" cy="3614420"/>
          </a:xfrm>
        </p:spPr>
        <p:txBody>
          <a:bodyPr>
            <a:normAutofit fontScale="77500" lnSpcReduction="20000"/>
          </a:bodyPr>
          <a:lstStyle/>
          <a:p>
            <a:r>
              <a:rPr lang="en-ZA" b="1" dirty="0"/>
              <a:t>Draft ERP Standard Operating Procedures (</a:t>
            </a:r>
            <a:r>
              <a:rPr lang="en-ZA" b="1" dirty="0" err="1"/>
              <a:t>SoPs</a:t>
            </a:r>
            <a:r>
              <a:rPr lang="en-ZA" b="1" dirty="0"/>
              <a:t>) / Criteria to be used. </a:t>
            </a:r>
            <a:endParaRPr lang="en-US" b="1" dirty="0"/>
          </a:p>
          <a:p>
            <a:pPr lvl="1"/>
            <a:r>
              <a:rPr lang="en-US" dirty="0"/>
              <a:t>The criteria for the implementation of this ERP initiative should be set and extensively consulted to ensure fairness.</a:t>
            </a:r>
          </a:p>
          <a:p>
            <a:r>
              <a:rPr lang="en-US" b="1" dirty="0"/>
              <a:t>Employer’s Response</a:t>
            </a:r>
          </a:p>
          <a:p>
            <a:pPr lvl="1"/>
            <a:r>
              <a:rPr lang="en-US" dirty="0"/>
              <a:t>The ERP allows employees aged 55 to 59 years (not yet 60) who wish to exit the public service to apply for early retirement without penalization of pension benefits in terms of section 16(6) of the PSA, 1994 (as amended). </a:t>
            </a:r>
          </a:p>
          <a:p>
            <a:pPr lvl="1"/>
            <a:r>
              <a:rPr lang="en-US" dirty="0"/>
              <a:t>The ERP provide for an additional incentive calculated at two (2) weeks’ of basic salary per year for the first twenty (20) years of pensionable service; and one (1) week’s financial incentive for each completed year of pensionable service thereafter. </a:t>
            </a:r>
          </a:p>
          <a:p>
            <a:pPr lvl="1"/>
            <a:r>
              <a:rPr lang="en-US" dirty="0"/>
              <a:t>The current ERP allows employees aged 60 to 63 years (not yet 64) who wish to exit the public service through normal retirement to receive an incentive calculated two(2) weeks’ of basic salary per year for the first ten(10) years of pensionable service; and one(1) week’s financial incentive for each completed year of pensionable service thereafter.  </a:t>
            </a:r>
          </a:p>
          <a:p>
            <a:r>
              <a:rPr lang="en-US" b="1" dirty="0" err="1"/>
              <a:t>Labour’s</a:t>
            </a:r>
            <a:r>
              <a:rPr lang="en-US" b="1" dirty="0"/>
              <a:t> Reply</a:t>
            </a:r>
          </a:p>
          <a:p>
            <a:pPr lvl="1"/>
            <a:r>
              <a:rPr lang="en-US" dirty="0"/>
              <a:t>The employer should provide more details on how applications will be received and processed.  </a:t>
            </a:r>
          </a:p>
          <a:p>
            <a:pPr lvl="1"/>
            <a:endParaRPr lang="en-US" dirty="0"/>
          </a:p>
        </p:txBody>
      </p:sp>
    </p:spTree>
    <p:extLst>
      <p:ext uri="{BB962C8B-B14F-4D97-AF65-F5344CB8AC3E}">
        <p14:creationId xmlns:p14="http://schemas.microsoft.com/office/powerpoint/2010/main" val="22841250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28EF1-5024-08CC-A204-504ED8FFDA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D40A3C-CE2A-DE26-70F2-036514A20F0E}"/>
              </a:ext>
            </a:extLst>
          </p:cNvPr>
          <p:cNvSpPr>
            <a:spLocks noGrp="1"/>
          </p:cNvSpPr>
          <p:nvPr>
            <p:ph type="title"/>
          </p:nvPr>
        </p:nvSpPr>
        <p:spPr>
          <a:xfrm>
            <a:off x="1090708" y="640080"/>
            <a:ext cx="8825659" cy="1040552"/>
          </a:xfrm>
        </p:spPr>
        <p:txBody>
          <a:bodyPr/>
          <a:lstStyle/>
          <a:p>
            <a:r>
              <a:rPr lang="en-US" dirty="0"/>
              <a:t>Essential Information for ERP Consultation (Continues) </a:t>
            </a:r>
          </a:p>
        </p:txBody>
      </p:sp>
      <p:sp>
        <p:nvSpPr>
          <p:cNvPr id="3" name="Content Placeholder 2">
            <a:extLst>
              <a:ext uri="{FF2B5EF4-FFF2-40B4-BE49-F238E27FC236}">
                <a16:creationId xmlns:a16="http://schemas.microsoft.com/office/drawing/2014/main" id="{ACAB0B06-C8FF-CE69-9FA6-DCF6A349E731}"/>
              </a:ext>
            </a:extLst>
          </p:cNvPr>
          <p:cNvSpPr>
            <a:spLocks noGrp="1"/>
          </p:cNvSpPr>
          <p:nvPr>
            <p:ph idx="1"/>
          </p:nvPr>
        </p:nvSpPr>
        <p:spPr>
          <a:xfrm>
            <a:off x="1154954" y="2603500"/>
            <a:ext cx="9360646" cy="3614420"/>
          </a:xfrm>
        </p:spPr>
        <p:txBody>
          <a:bodyPr>
            <a:normAutofit/>
          </a:bodyPr>
          <a:lstStyle/>
          <a:p>
            <a:r>
              <a:rPr lang="en-US" b="1" dirty="0"/>
              <a:t>Data on critical vacancies across Departments</a:t>
            </a:r>
          </a:p>
          <a:p>
            <a:pPr lvl="1"/>
            <a:r>
              <a:rPr lang="en-US" dirty="0"/>
              <a:t>This information will enable a discussion on the already existing staff shortages and how they will be addressed while implementing ERP.</a:t>
            </a:r>
          </a:p>
          <a:p>
            <a:pPr marL="457200" lvl="1" indent="0">
              <a:buNone/>
            </a:pPr>
            <a:endParaRPr lang="en-US" dirty="0"/>
          </a:p>
          <a:p>
            <a:r>
              <a:rPr lang="en-US" b="1" dirty="0"/>
              <a:t>Employer’s Response</a:t>
            </a:r>
          </a:p>
          <a:p>
            <a:pPr lvl="1"/>
            <a:r>
              <a:rPr lang="en-US" dirty="0"/>
              <a:t>These are defined in the HR plans of departments. </a:t>
            </a:r>
          </a:p>
          <a:p>
            <a:pPr marL="457200" lvl="1" indent="0">
              <a:buNone/>
            </a:pPr>
            <a:endParaRPr lang="en-US" dirty="0"/>
          </a:p>
          <a:p>
            <a:r>
              <a:rPr lang="en-US" b="1" dirty="0" err="1"/>
              <a:t>Labour’s</a:t>
            </a:r>
            <a:r>
              <a:rPr lang="en-US" b="1" dirty="0"/>
              <a:t> Reply</a:t>
            </a:r>
          </a:p>
          <a:p>
            <a:pPr lvl="1"/>
            <a:r>
              <a:rPr lang="en-US" dirty="0"/>
              <a:t>Departments should be directed to avail the information. </a:t>
            </a:r>
          </a:p>
          <a:p>
            <a:pPr lvl="1"/>
            <a:endParaRPr lang="en-US" dirty="0"/>
          </a:p>
        </p:txBody>
      </p:sp>
    </p:spTree>
    <p:extLst>
      <p:ext uri="{BB962C8B-B14F-4D97-AF65-F5344CB8AC3E}">
        <p14:creationId xmlns:p14="http://schemas.microsoft.com/office/powerpoint/2010/main" val="1415760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282CF-E8A9-41E4-76B7-4088F49113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EF21D5-9C7A-EB8C-0599-3755C75736FF}"/>
              </a:ext>
            </a:extLst>
          </p:cNvPr>
          <p:cNvSpPr>
            <a:spLocks noGrp="1"/>
          </p:cNvSpPr>
          <p:nvPr>
            <p:ph type="title"/>
          </p:nvPr>
        </p:nvSpPr>
        <p:spPr>
          <a:xfrm>
            <a:off x="1090708" y="640080"/>
            <a:ext cx="8825659" cy="1040552"/>
          </a:xfrm>
        </p:spPr>
        <p:txBody>
          <a:bodyPr/>
          <a:lstStyle/>
          <a:p>
            <a:r>
              <a:rPr lang="en-US" dirty="0"/>
              <a:t>Essential Information for ERP Consultation (Continues) </a:t>
            </a:r>
          </a:p>
        </p:txBody>
      </p:sp>
      <p:sp>
        <p:nvSpPr>
          <p:cNvPr id="3" name="Content Placeholder 2">
            <a:extLst>
              <a:ext uri="{FF2B5EF4-FFF2-40B4-BE49-F238E27FC236}">
                <a16:creationId xmlns:a16="http://schemas.microsoft.com/office/drawing/2014/main" id="{D6A41007-2551-EA8D-9FA9-CE218DB945C2}"/>
              </a:ext>
            </a:extLst>
          </p:cNvPr>
          <p:cNvSpPr>
            <a:spLocks noGrp="1"/>
          </p:cNvSpPr>
          <p:nvPr>
            <p:ph idx="1"/>
          </p:nvPr>
        </p:nvSpPr>
        <p:spPr>
          <a:xfrm>
            <a:off x="1154954" y="2603500"/>
            <a:ext cx="9360646" cy="3614420"/>
          </a:xfrm>
        </p:spPr>
        <p:txBody>
          <a:bodyPr>
            <a:normAutofit/>
          </a:bodyPr>
          <a:lstStyle/>
          <a:p>
            <a:r>
              <a:rPr lang="en-US" b="1" dirty="0"/>
              <a:t>Critical skills shortage data</a:t>
            </a:r>
          </a:p>
          <a:p>
            <a:pPr lvl="1"/>
            <a:r>
              <a:rPr lang="en-US" dirty="0"/>
              <a:t>This information will enable a discussion on retention/ replacement of critical skills.</a:t>
            </a:r>
          </a:p>
          <a:p>
            <a:pPr marL="457200" lvl="1" indent="0">
              <a:buNone/>
            </a:pPr>
            <a:endParaRPr lang="en-US" dirty="0"/>
          </a:p>
          <a:p>
            <a:r>
              <a:rPr lang="en-US" b="1" dirty="0"/>
              <a:t>Employer’s Response</a:t>
            </a:r>
          </a:p>
          <a:p>
            <a:pPr lvl="1"/>
            <a:r>
              <a:rPr lang="en-US" dirty="0"/>
              <a:t>These are defined in the HR plans of departments. </a:t>
            </a:r>
          </a:p>
          <a:p>
            <a:pPr marL="457200" lvl="1" indent="0">
              <a:buNone/>
            </a:pPr>
            <a:endParaRPr lang="en-US" dirty="0"/>
          </a:p>
          <a:p>
            <a:r>
              <a:rPr lang="en-US" b="1" dirty="0" err="1"/>
              <a:t>Labour’s</a:t>
            </a:r>
            <a:r>
              <a:rPr lang="en-US" b="1" dirty="0"/>
              <a:t> Reply</a:t>
            </a:r>
          </a:p>
          <a:p>
            <a:pPr lvl="1"/>
            <a:r>
              <a:rPr lang="en-US" dirty="0"/>
              <a:t>Departments should be directed to avail the information. </a:t>
            </a:r>
          </a:p>
          <a:p>
            <a:pPr lvl="1"/>
            <a:endParaRPr lang="en-US" dirty="0"/>
          </a:p>
        </p:txBody>
      </p:sp>
    </p:spTree>
    <p:extLst>
      <p:ext uri="{BB962C8B-B14F-4D97-AF65-F5344CB8AC3E}">
        <p14:creationId xmlns:p14="http://schemas.microsoft.com/office/powerpoint/2010/main" val="31655942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41CB1C-F809-E9F0-348D-9232A25A8E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8BA5FB-5667-828A-D4FD-AEFAC2AC91DE}"/>
              </a:ext>
            </a:extLst>
          </p:cNvPr>
          <p:cNvSpPr>
            <a:spLocks noGrp="1"/>
          </p:cNvSpPr>
          <p:nvPr>
            <p:ph type="title"/>
          </p:nvPr>
        </p:nvSpPr>
        <p:spPr>
          <a:xfrm>
            <a:off x="1090708" y="640080"/>
            <a:ext cx="8825659" cy="1040552"/>
          </a:xfrm>
        </p:spPr>
        <p:txBody>
          <a:bodyPr/>
          <a:lstStyle/>
          <a:p>
            <a:r>
              <a:rPr lang="en-US" dirty="0"/>
              <a:t>Essential Information for ERP Consultation (Continues) </a:t>
            </a:r>
          </a:p>
        </p:txBody>
      </p:sp>
      <p:sp>
        <p:nvSpPr>
          <p:cNvPr id="3" name="Content Placeholder 2">
            <a:extLst>
              <a:ext uri="{FF2B5EF4-FFF2-40B4-BE49-F238E27FC236}">
                <a16:creationId xmlns:a16="http://schemas.microsoft.com/office/drawing/2014/main" id="{BCD4DDBB-29B4-7698-70C5-50FA56E51552}"/>
              </a:ext>
            </a:extLst>
          </p:cNvPr>
          <p:cNvSpPr>
            <a:spLocks noGrp="1"/>
          </p:cNvSpPr>
          <p:nvPr>
            <p:ph idx="1"/>
          </p:nvPr>
        </p:nvSpPr>
        <p:spPr>
          <a:xfrm>
            <a:off x="1154954" y="2603500"/>
            <a:ext cx="9360646" cy="3614420"/>
          </a:xfrm>
        </p:spPr>
        <p:txBody>
          <a:bodyPr>
            <a:normAutofit/>
          </a:bodyPr>
          <a:lstStyle/>
          <a:p>
            <a:r>
              <a:rPr lang="en-US" b="1" dirty="0"/>
              <a:t>Develop an incentive calculator</a:t>
            </a:r>
          </a:p>
          <a:p>
            <a:pPr lvl="1"/>
            <a:r>
              <a:rPr lang="en-US" dirty="0"/>
              <a:t>The calculator will assist eligible applicants of ERP to independently calculate their possible incentive and make an informed decision.</a:t>
            </a:r>
          </a:p>
          <a:p>
            <a:pPr marL="457200" lvl="1" indent="0">
              <a:buNone/>
            </a:pPr>
            <a:endParaRPr lang="en-US" dirty="0"/>
          </a:p>
          <a:p>
            <a:r>
              <a:rPr lang="en-US" b="1" dirty="0"/>
              <a:t>Employer’s Response</a:t>
            </a:r>
          </a:p>
          <a:p>
            <a:pPr lvl="1"/>
            <a:r>
              <a:rPr lang="en-US" dirty="0"/>
              <a:t>The employer provided a calculation formula.</a:t>
            </a:r>
          </a:p>
          <a:p>
            <a:pPr marL="457200" lvl="1" indent="0">
              <a:buNone/>
            </a:pPr>
            <a:endParaRPr lang="en-US" dirty="0"/>
          </a:p>
          <a:p>
            <a:r>
              <a:rPr lang="en-US" b="1" dirty="0" err="1"/>
              <a:t>Labour’s</a:t>
            </a:r>
            <a:r>
              <a:rPr lang="en-US" b="1" dirty="0"/>
              <a:t> Reply</a:t>
            </a:r>
          </a:p>
          <a:p>
            <a:pPr lvl="1"/>
            <a:r>
              <a:rPr lang="en-US" dirty="0" err="1"/>
              <a:t>Labour</a:t>
            </a:r>
            <a:r>
              <a:rPr lang="en-US" dirty="0"/>
              <a:t> notes the response. However, an electronic calculator should be developed.  </a:t>
            </a:r>
          </a:p>
          <a:p>
            <a:pPr lvl="1"/>
            <a:endParaRPr lang="en-US" dirty="0"/>
          </a:p>
        </p:txBody>
      </p:sp>
    </p:spTree>
    <p:extLst>
      <p:ext uri="{BB962C8B-B14F-4D97-AF65-F5344CB8AC3E}">
        <p14:creationId xmlns:p14="http://schemas.microsoft.com/office/powerpoint/2010/main" val="16467567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01C3F-3739-874B-4031-D20BB08334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C89C06-EFD6-48E5-7E61-AA8C77B051A2}"/>
              </a:ext>
            </a:extLst>
          </p:cNvPr>
          <p:cNvSpPr>
            <a:spLocks noGrp="1"/>
          </p:cNvSpPr>
          <p:nvPr>
            <p:ph type="title"/>
          </p:nvPr>
        </p:nvSpPr>
        <p:spPr>
          <a:xfrm>
            <a:off x="1090708" y="640080"/>
            <a:ext cx="8825659" cy="1040552"/>
          </a:xfrm>
        </p:spPr>
        <p:txBody>
          <a:bodyPr/>
          <a:lstStyle/>
          <a:p>
            <a:r>
              <a:rPr lang="en-US" dirty="0"/>
              <a:t>Essential Information for ERP Consultation (Continues) </a:t>
            </a:r>
          </a:p>
        </p:txBody>
      </p:sp>
      <p:sp>
        <p:nvSpPr>
          <p:cNvPr id="3" name="Content Placeholder 2">
            <a:extLst>
              <a:ext uri="{FF2B5EF4-FFF2-40B4-BE49-F238E27FC236}">
                <a16:creationId xmlns:a16="http://schemas.microsoft.com/office/drawing/2014/main" id="{68B6F597-C0C8-20F0-F581-F482A90CDC64}"/>
              </a:ext>
            </a:extLst>
          </p:cNvPr>
          <p:cNvSpPr>
            <a:spLocks noGrp="1"/>
          </p:cNvSpPr>
          <p:nvPr>
            <p:ph idx="1"/>
          </p:nvPr>
        </p:nvSpPr>
        <p:spPr>
          <a:xfrm>
            <a:off x="1154954" y="2603500"/>
            <a:ext cx="9360646" cy="3614420"/>
          </a:xfrm>
        </p:spPr>
        <p:txBody>
          <a:bodyPr>
            <a:normAutofit fontScale="85000" lnSpcReduction="20000"/>
          </a:bodyPr>
          <a:lstStyle/>
          <a:p>
            <a:r>
              <a:rPr lang="en-US" b="1" dirty="0"/>
              <a:t>Abolishment of positions</a:t>
            </a:r>
          </a:p>
          <a:p>
            <a:pPr lvl="1"/>
            <a:r>
              <a:rPr lang="en-US" dirty="0" err="1"/>
              <a:t>Labour</a:t>
            </a:r>
            <a:r>
              <a:rPr lang="en-US" dirty="0"/>
              <a:t> wants engage on whether there is an intention to abolish some position, or downsize  some departments</a:t>
            </a:r>
          </a:p>
          <a:p>
            <a:pPr marL="457200" lvl="1" indent="0">
              <a:buNone/>
            </a:pPr>
            <a:endParaRPr lang="en-US" dirty="0"/>
          </a:p>
          <a:p>
            <a:r>
              <a:rPr lang="en-US" b="1" dirty="0"/>
              <a:t>Employer’s Response</a:t>
            </a:r>
          </a:p>
          <a:p>
            <a:pPr lvl="1" algn="just"/>
            <a:r>
              <a:rPr lang="en-US" dirty="0"/>
              <a:t>There will be no abolishment of posts. During the ER implementation, departments will have to take cognizance of their Human Resources and Development planning and organizational requirements to maintain stability and to bring about future efficiency and productivity gains in all areas within the Public Service. This will be done through amongst other areas, promoting training and developing employees for a skilled workforce, facilitating staff mobility for capacity building and skill development. </a:t>
            </a:r>
          </a:p>
          <a:p>
            <a:pPr marL="457200" lvl="1" indent="0">
              <a:buNone/>
            </a:pPr>
            <a:endParaRPr lang="en-US" dirty="0"/>
          </a:p>
          <a:p>
            <a:r>
              <a:rPr lang="en-US" b="1" dirty="0" err="1"/>
              <a:t>Labour’s</a:t>
            </a:r>
            <a:r>
              <a:rPr lang="en-US" b="1" dirty="0"/>
              <a:t> Reply</a:t>
            </a:r>
          </a:p>
          <a:p>
            <a:pPr lvl="1"/>
            <a:r>
              <a:rPr lang="en-US" dirty="0"/>
              <a:t>The employer should provide a list of all filled and vacant positions in all departments to assist </a:t>
            </a:r>
            <a:r>
              <a:rPr lang="en-US" dirty="0" err="1"/>
              <a:t>labour</a:t>
            </a:r>
            <a:r>
              <a:rPr lang="en-US" dirty="0"/>
              <a:t> to ensure that positions are not abolished during or post the ER implementation. </a:t>
            </a:r>
          </a:p>
          <a:p>
            <a:pPr lvl="1"/>
            <a:endParaRPr lang="en-US" dirty="0"/>
          </a:p>
        </p:txBody>
      </p:sp>
    </p:spTree>
    <p:extLst>
      <p:ext uri="{BB962C8B-B14F-4D97-AF65-F5344CB8AC3E}">
        <p14:creationId xmlns:p14="http://schemas.microsoft.com/office/powerpoint/2010/main" val="4083371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BF9493-0A4D-43CE-19B8-1D626C7DC6B9}"/>
              </a:ext>
            </a:extLst>
          </p:cNvPr>
          <p:cNvSpPr>
            <a:spLocks noGrp="1"/>
          </p:cNvSpPr>
          <p:nvPr>
            <p:ph type="title"/>
          </p:nvPr>
        </p:nvSpPr>
        <p:spPr>
          <a:xfrm>
            <a:off x="1090708" y="733647"/>
            <a:ext cx="8825659" cy="946985"/>
          </a:xfrm>
        </p:spPr>
        <p:txBody>
          <a:bodyPr/>
          <a:lstStyle/>
          <a:p>
            <a:r>
              <a:rPr lang="en-US" dirty="0"/>
              <a:t>Priority Areas of Focus for </a:t>
            </a:r>
            <a:r>
              <a:rPr lang="en-US" dirty="0" err="1"/>
              <a:t>Organised</a:t>
            </a:r>
            <a:r>
              <a:rPr lang="en-US" dirty="0"/>
              <a:t> </a:t>
            </a:r>
            <a:r>
              <a:rPr lang="en-US" dirty="0" err="1"/>
              <a:t>Labour</a:t>
            </a:r>
            <a:endParaRPr lang="en-US" dirty="0"/>
          </a:p>
        </p:txBody>
      </p:sp>
      <p:sp>
        <p:nvSpPr>
          <p:cNvPr id="3" name="Content Placeholder 2">
            <a:extLst>
              <a:ext uri="{FF2B5EF4-FFF2-40B4-BE49-F238E27FC236}">
                <a16:creationId xmlns:a16="http://schemas.microsoft.com/office/drawing/2014/main" id="{04DB101F-D076-0E77-5974-C3861DE86939}"/>
              </a:ext>
            </a:extLst>
          </p:cNvPr>
          <p:cNvSpPr>
            <a:spLocks noGrp="1"/>
          </p:cNvSpPr>
          <p:nvPr>
            <p:ph idx="1"/>
          </p:nvPr>
        </p:nvSpPr>
        <p:spPr/>
        <p:txBody>
          <a:bodyPr>
            <a:normAutofit/>
          </a:bodyPr>
          <a:lstStyle/>
          <a:p>
            <a:r>
              <a:rPr lang="en-US" dirty="0"/>
              <a:t>Implementation criteria.</a:t>
            </a:r>
          </a:p>
          <a:p>
            <a:r>
              <a:rPr lang="en-US" dirty="0"/>
              <a:t>Expedited dispute resolution process.</a:t>
            </a:r>
          </a:p>
          <a:p>
            <a:r>
              <a:rPr lang="en-US" dirty="0"/>
              <a:t>Monitoring measures (to form a monitoring committee at the PSCBC level and subcommittees at Sectors).</a:t>
            </a:r>
          </a:p>
          <a:p>
            <a:r>
              <a:rPr lang="en-US" dirty="0"/>
              <a:t>Proactive and transparent sharing of </a:t>
            </a:r>
            <a:r>
              <a:rPr lang="en-US"/>
              <a:t>all relevant </a:t>
            </a:r>
            <a:r>
              <a:rPr lang="en-US" dirty="0"/>
              <a:t>information to potential applicants including the following information: </a:t>
            </a:r>
          </a:p>
          <a:p>
            <a:pPr lvl="1"/>
            <a:r>
              <a:rPr lang="en-US" dirty="0"/>
              <a:t>Timeframe for implementation</a:t>
            </a:r>
          </a:p>
          <a:p>
            <a:pPr lvl="1"/>
            <a:r>
              <a:rPr lang="en-US" dirty="0"/>
              <a:t>Dispute process</a:t>
            </a:r>
          </a:p>
          <a:p>
            <a:pPr lvl="1"/>
            <a:r>
              <a:rPr lang="en-US" dirty="0"/>
              <a:t>Availability of the digital incentive calculator</a:t>
            </a:r>
          </a:p>
        </p:txBody>
      </p:sp>
    </p:spTree>
    <p:extLst>
      <p:ext uri="{BB962C8B-B14F-4D97-AF65-F5344CB8AC3E}">
        <p14:creationId xmlns:p14="http://schemas.microsoft.com/office/powerpoint/2010/main" val="8647023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C33D6-04EC-5CE3-C381-C54FEDCD1AAB}"/>
              </a:ext>
            </a:extLst>
          </p:cNvPr>
          <p:cNvSpPr>
            <a:spLocks noGrp="1"/>
          </p:cNvSpPr>
          <p:nvPr>
            <p:ph type="title"/>
          </p:nvPr>
        </p:nvSpPr>
        <p:spPr>
          <a:xfrm>
            <a:off x="1154954" y="973668"/>
            <a:ext cx="8761413" cy="706964"/>
          </a:xfrm>
        </p:spPr>
        <p:txBody>
          <a:bodyPr vert="horz" lIns="91440" tIns="45720" rIns="91440" bIns="45720" rtlCol="0">
            <a:normAutofit/>
          </a:bodyPr>
          <a:lstStyle/>
          <a:p>
            <a:r>
              <a:rPr lang="en-US" b="0" i="0" kern="1200">
                <a:solidFill>
                  <a:srgbClr val="EBEBEB"/>
                </a:solidFill>
                <a:latin typeface="+mj-lt"/>
                <a:ea typeface="+mj-ea"/>
                <a:cs typeface="+mj-cs"/>
              </a:rPr>
              <a:t>Thank You</a:t>
            </a:r>
          </a:p>
        </p:txBody>
      </p:sp>
      <p:sp>
        <p:nvSpPr>
          <p:cNvPr id="3" name="Content Placeholder 2">
            <a:extLst>
              <a:ext uri="{FF2B5EF4-FFF2-40B4-BE49-F238E27FC236}">
                <a16:creationId xmlns:a16="http://schemas.microsoft.com/office/drawing/2014/main" id="{75C14F35-AAA5-7A06-1B75-6A37121B9F8F}"/>
              </a:ext>
            </a:extLst>
          </p:cNvPr>
          <p:cNvSpPr>
            <a:spLocks noGrp="1"/>
          </p:cNvSpPr>
          <p:nvPr>
            <p:ph idx="1"/>
          </p:nvPr>
        </p:nvSpPr>
        <p:spPr>
          <a:xfrm>
            <a:off x="1154954" y="2603500"/>
            <a:ext cx="6397313" cy="3416300"/>
          </a:xfrm>
        </p:spPr>
        <p:txBody>
          <a:bodyPr vert="horz" lIns="91440" tIns="45720" rIns="91440" bIns="45720" rtlCol="0" anchor="ctr">
            <a:normAutofit/>
          </a:bodyPr>
          <a:lstStyle/>
          <a:p>
            <a:pPr marL="0" indent="0">
              <a:buNone/>
            </a:pPr>
            <a:r>
              <a:rPr lang="en-US" b="1" i="0" kern="1200" cap="all" dirty="0">
                <a:latin typeface="+mn-lt"/>
                <a:ea typeface="+mn-ea"/>
                <a:cs typeface="+mn-cs"/>
              </a:rPr>
              <a:t>Questions and Comments</a:t>
            </a:r>
          </a:p>
        </p:txBody>
      </p:sp>
      <p:pic>
        <p:nvPicPr>
          <p:cNvPr id="7" name="Graphic 6" descr="Help">
            <a:extLst>
              <a:ext uri="{FF2B5EF4-FFF2-40B4-BE49-F238E27FC236}">
                <a16:creationId xmlns:a16="http://schemas.microsoft.com/office/drawing/2014/main" id="{D6449FB7-278B-452B-A0A3-35BCDB2CD64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27013" y="2775951"/>
            <a:ext cx="3067163" cy="3067163"/>
          </a:xfrm>
          <a:prstGeom prst="roundRect">
            <a:avLst>
              <a:gd name="adj" fmla="val 1858"/>
            </a:avLst>
          </a:prstGeom>
          <a:effectLst>
            <a:outerShdw blurRad="50800" dist="50800" dir="5400000" algn="tl" rotWithShape="0">
              <a:srgbClr val="000000">
                <a:alpha val="43000"/>
              </a:srgbClr>
            </a:outerShdw>
          </a:effectLst>
        </p:spPr>
      </p:pic>
    </p:spTree>
    <p:extLst>
      <p:ext uri="{BB962C8B-B14F-4D97-AF65-F5344CB8AC3E}">
        <p14:creationId xmlns:p14="http://schemas.microsoft.com/office/powerpoint/2010/main" val="944108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D1634-81F0-02C5-6070-2D60503A744F}"/>
              </a:ext>
            </a:extLst>
          </p:cNvPr>
          <p:cNvSpPr>
            <a:spLocks noGrp="1"/>
          </p:cNvSpPr>
          <p:nvPr>
            <p:ph type="title"/>
          </p:nvPr>
        </p:nvSpPr>
        <p:spPr/>
        <p:txBody>
          <a:bodyPr/>
          <a:lstStyle/>
          <a:p>
            <a:r>
              <a:rPr lang="en-GB" sz="1800" b="1" dirty="0">
                <a:latin typeface="Aptos" panose="020B0004020202020204" pitchFamily="34" charset="0"/>
                <a:cs typeface="Times New Roman" panose="02020603050405020304" pitchFamily="18" charset="0"/>
              </a:rPr>
              <a:t>O</a:t>
            </a:r>
            <a:r>
              <a:rPr lang="en-ZA" sz="1800" b="1" dirty="0" err="1">
                <a:latin typeface="Aptos" panose="020B0004020202020204" pitchFamily="34" charset="0"/>
                <a:cs typeface="Times New Roman" panose="02020603050405020304" pitchFamily="18" charset="0"/>
              </a:rPr>
              <a:t>rganised</a:t>
            </a:r>
            <a:r>
              <a:rPr lang="en-ZA" sz="1800" b="1" dirty="0">
                <a:latin typeface="Aptos" panose="020B0004020202020204" pitchFamily="34" charset="0"/>
                <a:cs typeface="Times New Roman" panose="02020603050405020304" pitchFamily="18" charset="0"/>
              </a:rPr>
              <a:t> Labour requested the following Information</a:t>
            </a:r>
            <a:endParaRPr lang="en-ZA" dirty="0"/>
          </a:p>
        </p:txBody>
      </p:sp>
      <p:graphicFrame>
        <p:nvGraphicFramePr>
          <p:cNvPr id="5" name="Content Placeholder 2">
            <a:extLst>
              <a:ext uri="{FF2B5EF4-FFF2-40B4-BE49-F238E27FC236}">
                <a16:creationId xmlns:a16="http://schemas.microsoft.com/office/drawing/2014/main" id="{4D99C479-6AEE-6B99-F1EA-D6C25DB4AB1A}"/>
              </a:ext>
            </a:extLst>
          </p:cNvPr>
          <p:cNvGraphicFramePr>
            <a:graphicFrameLocks noGrp="1"/>
          </p:cNvGraphicFramePr>
          <p:nvPr>
            <p:ph idx="1"/>
            <p:extLst>
              <p:ext uri="{D42A27DB-BD31-4B8C-83A1-F6EECF244321}">
                <p14:modId xmlns:p14="http://schemas.microsoft.com/office/powerpoint/2010/main" val="234752564"/>
              </p:ext>
            </p:extLst>
          </p:nvPr>
        </p:nvGraphicFramePr>
        <p:xfrm>
          <a:off x="1154954" y="2603500"/>
          <a:ext cx="8825659" cy="3416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97748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D343A-D3FE-A7BF-B99A-EE2DE147C240}"/>
              </a:ext>
            </a:extLst>
          </p:cNvPr>
          <p:cNvSpPr>
            <a:spLocks noGrp="1"/>
          </p:cNvSpPr>
          <p:nvPr>
            <p:ph type="title"/>
          </p:nvPr>
        </p:nvSpPr>
        <p:spPr/>
        <p:txBody>
          <a:bodyPr/>
          <a:lstStyle/>
          <a:p>
            <a:r>
              <a:rPr lang="en-US" dirty="0"/>
              <a:t>Consultation or Negotiation</a:t>
            </a:r>
          </a:p>
        </p:txBody>
      </p:sp>
      <p:sp>
        <p:nvSpPr>
          <p:cNvPr id="3" name="Content Placeholder 2">
            <a:extLst>
              <a:ext uri="{FF2B5EF4-FFF2-40B4-BE49-F238E27FC236}">
                <a16:creationId xmlns:a16="http://schemas.microsoft.com/office/drawing/2014/main" id="{6EBC381B-EACD-B946-16BB-3EC73EE5380C}"/>
              </a:ext>
            </a:extLst>
          </p:cNvPr>
          <p:cNvSpPr>
            <a:spLocks noGrp="1"/>
          </p:cNvSpPr>
          <p:nvPr>
            <p:ph idx="1"/>
          </p:nvPr>
        </p:nvSpPr>
        <p:spPr/>
        <p:txBody>
          <a:bodyPr/>
          <a:lstStyle/>
          <a:p>
            <a:r>
              <a:rPr lang="en-US" dirty="0" err="1"/>
              <a:t>Organised</a:t>
            </a:r>
            <a:r>
              <a:rPr lang="en-US" dirty="0"/>
              <a:t> </a:t>
            </a:r>
            <a:r>
              <a:rPr lang="en-US" dirty="0" err="1"/>
              <a:t>Labour</a:t>
            </a:r>
            <a:r>
              <a:rPr lang="en-US" dirty="0"/>
              <a:t> declines the employer’s proposal to conclude a collective agreement on the implementation of the ERP for the following reason:</a:t>
            </a:r>
          </a:p>
          <a:p>
            <a:pPr lvl="1"/>
            <a:r>
              <a:rPr lang="en-US" dirty="0" err="1"/>
              <a:t>Labour</a:t>
            </a:r>
            <a:r>
              <a:rPr lang="en-US" dirty="0"/>
              <a:t> is of the view that the matter should remain under consultation rather than being elevated to negotiation.</a:t>
            </a:r>
          </a:p>
          <a:p>
            <a:pPr marL="457200" lvl="1" indent="0">
              <a:buNone/>
            </a:pPr>
            <a:endParaRPr lang="en-US" i="1" dirty="0"/>
          </a:p>
          <a:p>
            <a:pPr lvl="1"/>
            <a:r>
              <a:rPr lang="en-US" b="1" dirty="0"/>
              <a:t>Workforce Capacity Concerns</a:t>
            </a:r>
            <a:r>
              <a:rPr lang="en-US" dirty="0"/>
              <a:t>: </a:t>
            </a:r>
            <a:r>
              <a:rPr lang="en-US" dirty="0" err="1"/>
              <a:t>Organised</a:t>
            </a:r>
            <a:r>
              <a:rPr lang="en-US" dirty="0"/>
              <a:t> </a:t>
            </a:r>
            <a:r>
              <a:rPr lang="en-US" dirty="0" err="1"/>
              <a:t>Labour</a:t>
            </a:r>
            <a:r>
              <a:rPr lang="en-US" dirty="0"/>
              <a:t> maintains that the focus should be on strengthening the Public Service through the recruitment of additional personnel, rather than implementing measures that would further reduce an already constrained workforce.</a:t>
            </a:r>
          </a:p>
        </p:txBody>
      </p:sp>
    </p:spTree>
    <p:extLst>
      <p:ext uri="{BB962C8B-B14F-4D97-AF65-F5344CB8AC3E}">
        <p14:creationId xmlns:p14="http://schemas.microsoft.com/office/powerpoint/2010/main" val="3969130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8CF15-1508-E51D-840C-D5844EE741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E09DA6-4E6A-152E-E109-AAAAED7D228A}"/>
              </a:ext>
            </a:extLst>
          </p:cNvPr>
          <p:cNvSpPr>
            <a:spLocks noGrp="1"/>
          </p:cNvSpPr>
          <p:nvPr>
            <p:ph type="title"/>
          </p:nvPr>
        </p:nvSpPr>
        <p:spPr>
          <a:xfrm>
            <a:off x="1154954" y="676656"/>
            <a:ext cx="9013174" cy="1243584"/>
          </a:xfrm>
        </p:spPr>
        <p:txBody>
          <a:bodyPr/>
          <a:lstStyle/>
          <a:p>
            <a:r>
              <a:rPr lang="en-US" dirty="0"/>
              <a:t>Essential Information for Consultation</a:t>
            </a:r>
          </a:p>
        </p:txBody>
      </p:sp>
      <p:sp>
        <p:nvSpPr>
          <p:cNvPr id="3" name="Content Placeholder 2">
            <a:extLst>
              <a:ext uri="{FF2B5EF4-FFF2-40B4-BE49-F238E27FC236}">
                <a16:creationId xmlns:a16="http://schemas.microsoft.com/office/drawing/2014/main" id="{F66A367D-0D48-9EEF-AE5F-4F18B3A24ED7}"/>
              </a:ext>
            </a:extLst>
          </p:cNvPr>
          <p:cNvSpPr>
            <a:spLocks noGrp="1"/>
          </p:cNvSpPr>
          <p:nvPr>
            <p:ph idx="1"/>
          </p:nvPr>
        </p:nvSpPr>
        <p:spPr/>
        <p:txBody>
          <a:bodyPr>
            <a:normAutofit lnSpcReduction="10000"/>
          </a:bodyPr>
          <a:lstStyle/>
          <a:p>
            <a:r>
              <a:rPr lang="en-ZA" b="1" dirty="0"/>
              <a:t>Terms of reference used in ERP study</a:t>
            </a:r>
            <a:endParaRPr lang="en-US" b="1" dirty="0"/>
          </a:p>
          <a:p>
            <a:pPr lvl="1"/>
            <a:r>
              <a:rPr lang="en-US" dirty="0" err="1"/>
              <a:t>Labour’s</a:t>
            </a:r>
            <a:r>
              <a:rPr lang="en-US" dirty="0"/>
              <a:t> interest is to establish what informed the study and the brief given at the commencement of the study to satisfy itself that all alternatives were considered.  </a:t>
            </a:r>
          </a:p>
          <a:p>
            <a:pPr marL="457200" lvl="1" indent="0">
              <a:buNone/>
            </a:pPr>
            <a:endParaRPr lang="en-US" dirty="0"/>
          </a:p>
          <a:p>
            <a:r>
              <a:rPr lang="en-US" b="1" dirty="0"/>
              <a:t>Employer’s Response</a:t>
            </a:r>
          </a:p>
          <a:p>
            <a:pPr lvl="1"/>
            <a:r>
              <a:rPr lang="en-US" dirty="0"/>
              <a:t>The relevant information was shared previously. </a:t>
            </a:r>
          </a:p>
          <a:p>
            <a:pPr marL="457200" lvl="1" indent="0">
              <a:buNone/>
            </a:pPr>
            <a:endParaRPr lang="en-US" dirty="0"/>
          </a:p>
          <a:p>
            <a:r>
              <a:rPr lang="en-US" b="1" dirty="0" err="1"/>
              <a:t>Labour’s</a:t>
            </a:r>
            <a:r>
              <a:rPr lang="en-US" b="1" dirty="0"/>
              <a:t> Reply </a:t>
            </a:r>
          </a:p>
          <a:p>
            <a:pPr lvl="1"/>
            <a:r>
              <a:rPr lang="en-US" dirty="0" err="1"/>
              <a:t>Labour</a:t>
            </a:r>
            <a:r>
              <a:rPr lang="en-US" dirty="0"/>
              <a:t> acknowledges</a:t>
            </a:r>
            <a:r>
              <a:rPr lang="en-US" dirty="0">
                <a:solidFill>
                  <a:srgbClr val="FF0000"/>
                </a:solidFill>
              </a:rPr>
              <a:t> </a:t>
            </a:r>
            <a:r>
              <a:rPr lang="en-US" dirty="0"/>
              <a:t>the employer’s response. </a:t>
            </a:r>
          </a:p>
          <a:p>
            <a:endParaRPr lang="en-US" dirty="0"/>
          </a:p>
        </p:txBody>
      </p:sp>
    </p:spTree>
    <p:extLst>
      <p:ext uri="{BB962C8B-B14F-4D97-AF65-F5344CB8AC3E}">
        <p14:creationId xmlns:p14="http://schemas.microsoft.com/office/powerpoint/2010/main" val="1289702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473F4-18F0-D8C6-EC75-1F43D2ED1548}"/>
              </a:ext>
            </a:extLst>
          </p:cNvPr>
          <p:cNvSpPr>
            <a:spLocks noGrp="1"/>
          </p:cNvSpPr>
          <p:nvPr>
            <p:ph type="title"/>
          </p:nvPr>
        </p:nvSpPr>
        <p:spPr>
          <a:xfrm>
            <a:off x="1154954" y="676656"/>
            <a:ext cx="9013174" cy="1243584"/>
          </a:xfrm>
        </p:spPr>
        <p:txBody>
          <a:bodyPr/>
          <a:lstStyle/>
          <a:p>
            <a:r>
              <a:rPr lang="en-US" dirty="0"/>
              <a:t>Essential Information for Consultation (Continues)</a:t>
            </a:r>
          </a:p>
        </p:txBody>
      </p:sp>
      <p:sp>
        <p:nvSpPr>
          <p:cNvPr id="3" name="Content Placeholder 2">
            <a:extLst>
              <a:ext uri="{FF2B5EF4-FFF2-40B4-BE49-F238E27FC236}">
                <a16:creationId xmlns:a16="http://schemas.microsoft.com/office/drawing/2014/main" id="{970703DF-B9AA-60BE-C097-C87440C7D648}"/>
              </a:ext>
            </a:extLst>
          </p:cNvPr>
          <p:cNvSpPr>
            <a:spLocks noGrp="1"/>
          </p:cNvSpPr>
          <p:nvPr>
            <p:ph idx="1"/>
          </p:nvPr>
        </p:nvSpPr>
        <p:spPr>
          <a:xfrm>
            <a:off x="1154954" y="2603500"/>
            <a:ext cx="8825659" cy="3731986"/>
          </a:xfrm>
        </p:spPr>
        <p:txBody>
          <a:bodyPr>
            <a:normAutofit lnSpcReduction="10000"/>
          </a:bodyPr>
          <a:lstStyle/>
          <a:p>
            <a:r>
              <a:rPr lang="en-ZA" b="1" dirty="0"/>
              <a:t>Number of outsourced positions in the public service at the cost to Government</a:t>
            </a:r>
            <a:endParaRPr lang="en-US" b="1" dirty="0"/>
          </a:p>
          <a:p>
            <a:pPr lvl="1"/>
            <a:r>
              <a:rPr lang="en-US" dirty="0"/>
              <a:t>This information is required to enable an engagement on the availability of positions in the Public Service and services required. Further to consider the cost of outsourcing functions compared to filling the positions.</a:t>
            </a:r>
          </a:p>
          <a:p>
            <a:pPr marL="457200" lvl="1" indent="0">
              <a:buNone/>
            </a:pPr>
            <a:r>
              <a:rPr lang="en-US" dirty="0"/>
              <a:t> </a:t>
            </a:r>
          </a:p>
          <a:p>
            <a:r>
              <a:rPr lang="en-US" b="1" dirty="0"/>
              <a:t>Employer’s Response</a:t>
            </a:r>
          </a:p>
          <a:p>
            <a:pPr lvl="1"/>
            <a:r>
              <a:rPr lang="en-US" dirty="0"/>
              <a:t>In the Public Service there are no outsourced positions. </a:t>
            </a:r>
          </a:p>
          <a:p>
            <a:pPr marL="457200" lvl="1" indent="0">
              <a:buNone/>
            </a:pPr>
            <a:endParaRPr lang="en-US" dirty="0"/>
          </a:p>
          <a:p>
            <a:r>
              <a:rPr lang="en-US" b="1" dirty="0" err="1"/>
              <a:t>Labour’s</a:t>
            </a:r>
            <a:r>
              <a:rPr lang="en-US" b="1" dirty="0"/>
              <a:t> Reply</a:t>
            </a:r>
          </a:p>
          <a:p>
            <a:pPr lvl="1"/>
            <a:r>
              <a:rPr lang="en-US" dirty="0" err="1"/>
              <a:t>Labour</a:t>
            </a:r>
            <a:r>
              <a:rPr lang="en-US" dirty="0"/>
              <a:t> acknowledges</a:t>
            </a:r>
            <a:r>
              <a:rPr lang="en-US" dirty="0">
                <a:solidFill>
                  <a:srgbClr val="FF0000"/>
                </a:solidFill>
              </a:rPr>
              <a:t> </a:t>
            </a:r>
            <a:r>
              <a:rPr lang="en-US" dirty="0"/>
              <a:t>the employer’s response. Further consultation with members will be held. </a:t>
            </a:r>
          </a:p>
        </p:txBody>
      </p:sp>
    </p:spTree>
    <p:extLst>
      <p:ext uri="{BB962C8B-B14F-4D97-AF65-F5344CB8AC3E}">
        <p14:creationId xmlns:p14="http://schemas.microsoft.com/office/powerpoint/2010/main" val="2852424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EA3810-A0F0-40E9-4D77-637413B546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C5EC18-D7F2-E8DC-5ECC-05340D2A7F66}"/>
              </a:ext>
            </a:extLst>
          </p:cNvPr>
          <p:cNvSpPr>
            <a:spLocks noGrp="1"/>
          </p:cNvSpPr>
          <p:nvPr>
            <p:ph type="title"/>
          </p:nvPr>
        </p:nvSpPr>
        <p:spPr>
          <a:xfrm>
            <a:off x="1154954" y="676656"/>
            <a:ext cx="9013174" cy="1243584"/>
          </a:xfrm>
        </p:spPr>
        <p:txBody>
          <a:bodyPr/>
          <a:lstStyle/>
          <a:p>
            <a:r>
              <a:rPr lang="en-US" dirty="0"/>
              <a:t>Essential Information for Consultation (Continues)</a:t>
            </a:r>
          </a:p>
        </p:txBody>
      </p:sp>
      <p:sp>
        <p:nvSpPr>
          <p:cNvPr id="3" name="Content Placeholder 2">
            <a:extLst>
              <a:ext uri="{FF2B5EF4-FFF2-40B4-BE49-F238E27FC236}">
                <a16:creationId xmlns:a16="http://schemas.microsoft.com/office/drawing/2014/main" id="{E7D47BEE-6DD1-AD74-D7CC-72F6B3036BEC}"/>
              </a:ext>
            </a:extLst>
          </p:cNvPr>
          <p:cNvSpPr>
            <a:spLocks noGrp="1"/>
          </p:cNvSpPr>
          <p:nvPr>
            <p:ph idx="1"/>
          </p:nvPr>
        </p:nvSpPr>
        <p:spPr/>
        <p:txBody>
          <a:bodyPr>
            <a:normAutofit fontScale="85000" lnSpcReduction="10000"/>
          </a:bodyPr>
          <a:lstStyle/>
          <a:p>
            <a:r>
              <a:rPr lang="en-ZA" b="1" dirty="0"/>
              <a:t>Financial breakdown on the projected savings for the targeted 30 000 employees under ERP</a:t>
            </a:r>
            <a:endParaRPr lang="en-US" b="1" dirty="0"/>
          </a:p>
          <a:p>
            <a:pPr lvl="1"/>
            <a:r>
              <a:rPr lang="en-US" dirty="0" err="1"/>
              <a:t>Labour</a:t>
            </a:r>
            <a:r>
              <a:rPr lang="en-US" dirty="0"/>
              <a:t> is interested to know if there is actual saving that will be achieved through the ERP.</a:t>
            </a:r>
          </a:p>
          <a:p>
            <a:pPr marL="457200" lvl="1" indent="0">
              <a:buNone/>
            </a:pPr>
            <a:endParaRPr lang="en-US" dirty="0"/>
          </a:p>
          <a:p>
            <a:r>
              <a:rPr lang="en-US" b="1" dirty="0"/>
              <a:t>Employer’s Response</a:t>
            </a:r>
          </a:p>
          <a:p>
            <a:pPr lvl="1"/>
            <a:r>
              <a:rPr lang="en-US" dirty="0"/>
              <a:t>R2.1 billion would be saved in the first year. These assumed savings are based on the 2023/24 remuneration data.</a:t>
            </a:r>
          </a:p>
          <a:p>
            <a:pPr marL="457200" lvl="1" indent="0">
              <a:buNone/>
            </a:pPr>
            <a:endParaRPr lang="en-US" dirty="0"/>
          </a:p>
          <a:p>
            <a:r>
              <a:rPr lang="en-US" b="1" dirty="0" err="1"/>
              <a:t>Labour’s</a:t>
            </a:r>
            <a:r>
              <a:rPr lang="en-US" b="1" dirty="0"/>
              <a:t> Reply</a:t>
            </a:r>
          </a:p>
          <a:p>
            <a:pPr lvl="1"/>
            <a:r>
              <a:rPr lang="en-US" dirty="0" err="1"/>
              <a:t>Labour</a:t>
            </a:r>
            <a:r>
              <a:rPr lang="en-US" dirty="0"/>
              <a:t> notes the employer’s response and would like to know how many jobs will be created from savings. Furthermore, to be provided with information on the projected targeted employees per sector. </a:t>
            </a:r>
          </a:p>
        </p:txBody>
      </p:sp>
    </p:spTree>
    <p:extLst>
      <p:ext uri="{BB962C8B-B14F-4D97-AF65-F5344CB8AC3E}">
        <p14:creationId xmlns:p14="http://schemas.microsoft.com/office/powerpoint/2010/main" val="48481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FE712-4D78-C448-3D44-52206AE343FD}"/>
              </a:ext>
            </a:extLst>
          </p:cNvPr>
          <p:cNvSpPr>
            <a:spLocks noGrp="1"/>
          </p:cNvSpPr>
          <p:nvPr>
            <p:ph type="title"/>
          </p:nvPr>
        </p:nvSpPr>
        <p:spPr>
          <a:xfrm>
            <a:off x="877824" y="838200"/>
            <a:ext cx="9038543" cy="1063752"/>
          </a:xfrm>
        </p:spPr>
        <p:txBody>
          <a:bodyPr/>
          <a:lstStyle/>
          <a:p>
            <a:r>
              <a:rPr lang="en-US" dirty="0"/>
              <a:t>Essential Information for Consultation (Continues)</a:t>
            </a:r>
          </a:p>
        </p:txBody>
      </p:sp>
      <p:sp>
        <p:nvSpPr>
          <p:cNvPr id="3" name="Content Placeholder 2">
            <a:extLst>
              <a:ext uri="{FF2B5EF4-FFF2-40B4-BE49-F238E27FC236}">
                <a16:creationId xmlns:a16="http://schemas.microsoft.com/office/drawing/2014/main" id="{F3A52F1A-3F94-257E-C08F-52A2C14653F9}"/>
              </a:ext>
            </a:extLst>
          </p:cNvPr>
          <p:cNvSpPr>
            <a:spLocks noGrp="1"/>
          </p:cNvSpPr>
          <p:nvPr>
            <p:ph idx="1"/>
          </p:nvPr>
        </p:nvSpPr>
        <p:spPr/>
        <p:txBody>
          <a:bodyPr>
            <a:normAutofit fontScale="85000" lnSpcReduction="20000"/>
          </a:bodyPr>
          <a:lstStyle/>
          <a:p>
            <a:r>
              <a:rPr lang="en-ZA" b="1" dirty="0"/>
              <a:t>Mentorship and skills transfer plans</a:t>
            </a:r>
            <a:endParaRPr lang="en-US" b="1" dirty="0"/>
          </a:p>
          <a:p>
            <a:pPr lvl="1"/>
            <a:r>
              <a:rPr lang="en-US" dirty="0"/>
              <a:t>The information is required to enable engagements on the transfer of needed skills as the ERP initiative is implemented.</a:t>
            </a:r>
          </a:p>
          <a:p>
            <a:pPr marL="457200" lvl="1" indent="0">
              <a:buNone/>
            </a:pPr>
            <a:endParaRPr lang="en-US" dirty="0"/>
          </a:p>
          <a:p>
            <a:r>
              <a:rPr lang="en-US" b="1" dirty="0"/>
              <a:t>Employer’s Response</a:t>
            </a:r>
          </a:p>
          <a:p>
            <a:pPr lvl="1" algn="just"/>
            <a:r>
              <a:rPr lang="en-US" dirty="0"/>
              <a:t>Currently, there are no mentoring and skills transfer plans developed for the public service. Mentoring and skills transfer plans require conducting of thorough needs assessments, identifying skills gaps, and tailoring training content. A report on the aging public service needs to be developed first to determine the qualifications and the work performed by the positions of individuals who fall within the ERP. </a:t>
            </a:r>
          </a:p>
          <a:p>
            <a:pPr marL="457200" lvl="1" indent="0">
              <a:buNone/>
            </a:pPr>
            <a:endParaRPr lang="en-US" dirty="0"/>
          </a:p>
          <a:p>
            <a:r>
              <a:rPr lang="en-US" b="1" dirty="0" err="1"/>
              <a:t>Labour’s</a:t>
            </a:r>
            <a:r>
              <a:rPr lang="en-US" b="1" dirty="0"/>
              <a:t> Reply</a:t>
            </a:r>
          </a:p>
          <a:p>
            <a:pPr lvl="1"/>
            <a:r>
              <a:rPr lang="en-US" dirty="0"/>
              <a:t>The process outlined in the employer’s response should precede the ERP implementation. </a:t>
            </a:r>
          </a:p>
        </p:txBody>
      </p:sp>
    </p:spTree>
    <p:extLst>
      <p:ext uri="{BB962C8B-B14F-4D97-AF65-F5344CB8AC3E}">
        <p14:creationId xmlns:p14="http://schemas.microsoft.com/office/powerpoint/2010/main" val="426308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02DD2-831E-DEB1-9402-3F24BC641B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B82CC8-2F1E-4597-9EB1-3C5E3E1A3DC8}"/>
              </a:ext>
            </a:extLst>
          </p:cNvPr>
          <p:cNvSpPr>
            <a:spLocks noGrp="1"/>
          </p:cNvSpPr>
          <p:nvPr>
            <p:ph type="title"/>
          </p:nvPr>
        </p:nvSpPr>
        <p:spPr>
          <a:xfrm>
            <a:off x="877824" y="838200"/>
            <a:ext cx="9038543" cy="1063752"/>
          </a:xfrm>
        </p:spPr>
        <p:txBody>
          <a:bodyPr/>
          <a:lstStyle/>
          <a:p>
            <a:r>
              <a:rPr lang="en-US" dirty="0"/>
              <a:t>Essential Information for Consultation (Continues)</a:t>
            </a:r>
          </a:p>
        </p:txBody>
      </p:sp>
      <p:sp>
        <p:nvSpPr>
          <p:cNvPr id="3" name="Content Placeholder 2">
            <a:extLst>
              <a:ext uri="{FF2B5EF4-FFF2-40B4-BE49-F238E27FC236}">
                <a16:creationId xmlns:a16="http://schemas.microsoft.com/office/drawing/2014/main" id="{B3C5DE35-2C58-7FE4-4A33-75AECCA47420}"/>
              </a:ext>
            </a:extLst>
          </p:cNvPr>
          <p:cNvSpPr>
            <a:spLocks noGrp="1"/>
          </p:cNvSpPr>
          <p:nvPr>
            <p:ph idx="1"/>
          </p:nvPr>
        </p:nvSpPr>
        <p:spPr/>
        <p:txBody>
          <a:bodyPr>
            <a:normAutofit fontScale="70000" lnSpcReduction="20000"/>
          </a:bodyPr>
          <a:lstStyle/>
          <a:p>
            <a:r>
              <a:rPr lang="en-ZA" b="1" dirty="0"/>
              <a:t>Skills audit reports on critical positions and skills</a:t>
            </a:r>
            <a:endParaRPr lang="en-US" b="1" dirty="0"/>
          </a:p>
          <a:p>
            <a:pPr lvl="1"/>
            <a:r>
              <a:rPr lang="en-US" dirty="0"/>
              <a:t>The information is required to enable a discussion on the retention and replacement of critical skills in the Public Service.  </a:t>
            </a:r>
          </a:p>
          <a:p>
            <a:pPr marL="457200" lvl="1" indent="0">
              <a:buNone/>
            </a:pPr>
            <a:endParaRPr lang="en-US" dirty="0"/>
          </a:p>
          <a:p>
            <a:r>
              <a:rPr lang="en-US" b="1" dirty="0"/>
              <a:t>Employer’s Response</a:t>
            </a:r>
          </a:p>
          <a:p>
            <a:pPr lvl="1" algn="just"/>
            <a:r>
              <a:rPr lang="en-US" sz="1700" dirty="0"/>
              <a:t>The departments have been provided with a Public Service Skills Audit Methodology Framework (PS-SAMF) on DPSA Circular 25 of 2023.  The Framework outlines the strategic purpose of undertaking a skills audit process in an organization, in the context of public service. It identifies the key steps  involved, the principles guiding the process, and the roles and responsibilities expected in undertaking the process of skills audit. The development of this PS-SAMF was informed by historical lessons learnt from previous interventions to provide mechanisms for skills audit exercises in the public service, including a methodology referred to as HR Connect, which ended in 2012. </a:t>
            </a:r>
          </a:p>
          <a:p>
            <a:pPr marL="457200" lvl="1" indent="0">
              <a:buNone/>
            </a:pPr>
            <a:endParaRPr lang="en-US" dirty="0"/>
          </a:p>
          <a:p>
            <a:r>
              <a:rPr lang="en-US" b="1" dirty="0" err="1"/>
              <a:t>Labour’s</a:t>
            </a:r>
            <a:r>
              <a:rPr lang="en-US" b="1" dirty="0"/>
              <a:t> Reply</a:t>
            </a:r>
          </a:p>
          <a:p>
            <a:pPr lvl="1"/>
            <a:r>
              <a:rPr lang="en-US" dirty="0"/>
              <a:t>All departments should be directed to conduct the skills audit prior to the implementation of the ERP and the results be shared with </a:t>
            </a:r>
            <a:r>
              <a:rPr lang="en-US" dirty="0" err="1"/>
              <a:t>Labour</a:t>
            </a:r>
            <a:r>
              <a:rPr lang="en-US" dirty="0"/>
              <a:t> for consideration during the ERP implementation phase. </a:t>
            </a:r>
          </a:p>
        </p:txBody>
      </p:sp>
    </p:spTree>
    <p:extLst>
      <p:ext uri="{BB962C8B-B14F-4D97-AF65-F5344CB8AC3E}">
        <p14:creationId xmlns:p14="http://schemas.microsoft.com/office/powerpoint/2010/main" val="3367914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74FE7-E82D-DABF-1208-461532FFF7EE}"/>
              </a:ext>
            </a:extLst>
          </p:cNvPr>
          <p:cNvSpPr>
            <a:spLocks noGrp="1"/>
          </p:cNvSpPr>
          <p:nvPr>
            <p:ph type="title"/>
          </p:nvPr>
        </p:nvSpPr>
        <p:spPr>
          <a:xfrm>
            <a:off x="1090708" y="640080"/>
            <a:ext cx="8825659" cy="1040552"/>
          </a:xfrm>
        </p:spPr>
        <p:txBody>
          <a:bodyPr/>
          <a:lstStyle/>
          <a:p>
            <a:r>
              <a:rPr lang="en-US" dirty="0"/>
              <a:t>Essential Information for ERP Consultation (Continues) </a:t>
            </a:r>
          </a:p>
        </p:txBody>
      </p:sp>
      <p:sp>
        <p:nvSpPr>
          <p:cNvPr id="3" name="Content Placeholder 2">
            <a:extLst>
              <a:ext uri="{FF2B5EF4-FFF2-40B4-BE49-F238E27FC236}">
                <a16:creationId xmlns:a16="http://schemas.microsoft.com/office/drawing/2014/main" id="{4C0B5043-1AC1-408B-FA6D-899DC982775E}"/>
              </a:ext>
            </a:extLst>
          </p:cNvPr>
          <p:cNvSpPr>
            <a:spLocks noGrp="1"/>
          </p:cNvSpPr>
          <p:nvPr>
            <p:ph idx="1"/>
          </p:nvPr>
        </p:nvSpPr>
        <p:spPr/>
        <p:txBody>
          <a:bodyPr>
            <a:normAutofit fontScale="70000" lnSpcReduction="20000"/>
          </a:bodyPr>
          <a:lstStyle/>
          <a:p>
            <a:r>
              <a:rPr lang="en-ZA" b="1" dirty="0"/>
              <a:t>Employees on incapacity leave and who have applied for ill-health retirement but not approved.</a:t>
            </a:r>
            <a:endParaRPr lang="en-US" b="1" dirty="0"/>
          </a:p>
          <a:p>
            <a:pPr lvl="1"/>
            <a:r>
              <a:rPr lang="en-US" dirty="0"/>
              <a:t>Employees who wish to exit due to ill-health should be prioritized as their stay harms both the employer and the employees. </a:t>
            </a:r>
          </a:p>
          <a:p>
            <a:pPr marL="457200" lvl="1" indent="0">
              <a:buNone/>
            </a:pPr>
            <a:endParaRPr lang="en-US" dirty="0"/>
          </a:p>
          <a:p>
            <a:r>
              <a:rPr lang="en-US" b="1" dirty="0"/>
              <a:t>Employer’s Response</a:t>
            </a:r>
          </a:p>
          <a:p>
            <a:pPr lvl="1"/>
            <a:r>
              <a:rPr lang="en-US" dirty="0"/>
              <a:t>PILIR has additional retirement benefits due to the fact that the employee is too sick to work. PILIR is also an entirely different process from early retirement. In 2024, only 0,25% of employees exited the Public Service due to Ill-health retirement. It must be noted that not only employees between the ages of 55-60 can apply for PILIR. Every employee, regardless of age, who is sick, can apply for PILIR. (A table was included in the response)</a:t>
            </a:r>
          </a:p>
          <a:p>
            <a:pPr marL="457200" lvl="1" indent="0">
              <a:buNone/>
            </a:pPr>
            <a:endParaRPr lang="en-US" dirty="0"/>
          </a:p>
          <a:p>
            <a:r>
              <a:rPr lang="en-US" b="1" dirty="0" err="1"/>
              <a:t>Labour’s</a:t>
            </a:r>
            <a:r>
              <a:rPr lang="en-US" b="1" dirty="0"/>
              <a:t> Reply</a:t>
            </a:r>
          </a:p>
          <a:p>
            <a:pPr lvl="1"/>
            <a:r>
              <a:rPr lang="en-US" dirty="0"/>
              <a:t>The employer’s response and information provided are noted. However, </a:t>
            </a:r>
            <a:r>
              <a:rPr lang="en-US" dirty="0" err="1"/>
              <a:t>Labour</a:t>
            </a:r>
            <a:r>
              <a:rPr lang="en-US" dirty="0"/>
              <a:t> is still of the view that priority should be given to applying employees on long incapacity leave who do not qualify for ill-health retirement.  This group should be considered even in cases where they fall within the critical skills category. </a:t>
            </a:r>
          </a:p>
          <a:p>
            <a:pPr lvl="1"/>
            <a:endParaRPr lang="en-US" dirty="0"/>
          </a:p>
          <a:p>
            <a:pPr lvl="1"/>
            <a:endParaRPr lang="en-US" dirty="0"/>
          </a:p>
        </p:txBody>
      </p:sp>
    </p:spTree>
    <p:extLst>
      <p:ext uri="{BB962C8B-B14F-4D97-AF65-F5344CB8AC3E}">
        <p14:creationId xmlns:p14="http://schemas.microsoft.com/office/powerpoint/2010/main" val="29768392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{AEA011F9-31C9-4688-9977-68A40766170A}tf02900722</Template>
  <TotalTime>4189</TotalTime>
  <Words>1587</Words>
  <Application>Microsoft Macintosh PowerPoint</Application>
  <PresentationFormat>Widescreen</PresentationFormat>
  <Paragraphs>136</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Aptos</vt:lpstr>
      <vt:lpstr>Arial</vt:lpstr>
      <vt:lpstr>Century Gothic</vt:lpstr>
      <vt:lpstr>Wingdings 3</vt:lpstr>
      <vt:lpstr>Ion Boardroom</vt:lpstr>
      <vt:lpstr>PUBLIC SERVICE COORDINATING BARGAINING COUNCIL (PSCBC)</vt:lpstr>
      <vt:lpstr>Organised Labour requested the following Information</vt:lpstr>
      <vt:lpstr>Consultation or Negotiation</vt:lpstr>
      <vt:lpstr>Essential Information for Consultation</vt:lpstr>
      <vt:lpstr>Essential Information for Consultation (Continues)</vt:lpstr>
      <vt:lpstr>Essential Information for Consultation (Continues)</vt:lpstr>
      <vt:lpstr>Essential Information for Consultation (Continues)</vt:lpstr>
      <vt:lpstr>Essential Information for Consultation (Continues)</vt:lpstr>
      <vt:lpstr>Essential Information for ERP Consultation (Continues) </vt:lpstr>
      <vt:lpstr>Essential Information for ERP Consultation (Continues) </vt:lpstr>
      <vt:lpstr>Essential Information for ERP Consultation (Continues) </vt:lpstr>
      <vt:lpstr>Essential Information for ERP Consultation (Continues) </vt:lpstr>
      <vt:lpstr>Essential Information for ERP Consultation (Continues) </vt:lpstr>
      <vt:lpstr>Essential Information for ERP Consultation (Continues) </vt:lpstr>
      <vt:lpstr>Essential Information for ERP Consultation (Continues) </vt:lpstr>
      <vt:lpstr>Priority Areas of Focus for Organised Labour</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Joseph Mashigo</dc:creator>
  <cp:lastModifiedBy>Joseph Mashigo</cp:lastModifiedBy>
  <cp:revision>4</cp:revision>
  <dcterms:created xsi:type="dcterms:W3CDTF">2025-03-19T19:46:19Z</dcterms:created>
  <dcterms:modified xsi:type="dcterms:W3CDTF">2025-06-10T10:06:26Z</dcterms:modified>
</cp:coreProperties>
</file>